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notesMasterIdLst>
    <p:notesMasterId r:id="rId80"/>
  </p:notesMasterIdLst>
  <p:sldIdLst>
    <p:sldId id="256" r:id="rId2"/>
    <p:sldId id="267" r:id="rId3"/>
    <p:sldId id="271" r:id="rId4"/>
    <p:sldId id="257" r:id="rId5"/>
    <p:sldId id="282" r:id="rId6"/>
    <p:sldId id="285" r:id="rId7"/>
    <p:sldId id="284" r:id="rId8"/>
    <p:sldId id="351" r:id="rId9"/>
    <p:sldId id="272" r:id="rId10"/>
    <p:sldId id="273" r:id="rId11"/>
    <p:sldId id="274" r:id="rId12"/>
    <p:sldId id="275" r:id="rId13"/>
    <p:sldId id="276" r:id="rId14"/>
    <p:sldId id="277" r:id="rId15"/>
    <p:sldId id="279" r:id="rId16"/>
    <p:sldId id="280" r:id="rId17"/>
    <p:sldId id="281" r:id="rId18"/>
    <p:sldId id="287" r:id="rId19"/>
    <p:sldId id="286" r:id="rId20"/>
    <p:sldId id="353" r:id="rId21"/>
    <p:sldId id="289" r:id="rId22"/>
    <p:sldId id="290" r:id="rId23"/>
    <p:sldId id="292" r:id="rId24"/>
    <p:sldId id="291" r:id="rId25"/>
    <p:sldId id="293" r:id="rId26"/>
    <p:sldId id="294" r:id="rId27"/>
    <p:sldId id="295" r:id="rId28"/>
    <p:sldId id="296" r:id="rId29"/>
    <p:sldId id="297" r:id="rId30"/>
    <p:sldId id="298" r:id="rId31"/>
    <p:sldId id="299" r:id="rId32"/>
    <p:sldId id="300" r:id="rId33"/>
    <p:sldId id="301" r:id="rId34"/>
    <p:sldId id="302" r:id="rId35"/>
    <p:sldId id="303" r:id="rId36"/>
    <p:sldId id="304" r:id="rId37"/>
    <p:sldId id="305" r:id="rId38"/>
    <p:sldId id="306" r:id="rId39"/>
    <p:sldId id="307" r:id="rId40"/>
    <p:sldId id="309" r:id="rId41"/>
    <p:sldId id="311" r:id="rId42"/>
    <p:sldId id="312" r:id="rId43"/>
    <p:sldId id="313" r:id="rId44"/>
    <p:sldId id="314" r:id="rId45"/>
    <p:sldId id="315" r:id="rId46"/>
    <p:sldId id="316" r:id="rId47"/>
    <p:sldId id="317" r:id="rId48"/>
    <p:sldId id="318" r:id="rId49"/>
    <p:sldId id="319" r:id="rId50"/>
    <p:sldId id="320" r:id="rId51"/>
    <p:sldId id="322" r:id="rId52"/>
    <p:sldId id="321" r:id="rId53"/>
    <p:sldId id="323" r:id="rId54"/>
    <p:sldId id="324" r:id="rId55"/>
    <p:sldId id="325" r:id="rId56"/>
    <p:sldId id="326" r:id="rId57"/>
    <p:sldId id="327" r:id="rId58"/>
    <p:sldId id="328" r:id="rId59"/>
    <p:sldId id="330" r:id="rId60"/>
    <p:sldId id="331" r:id="rId61"/>
    <p:sldId id="329" r:id="rId62"/>
    <p:sldId id="333" r:id="rId63"/>
    <p:sldId id="334" r:id="rId64"/>
    <p:sldId id="335" r:id="rId65"/>
    <p:sldId id="336" r:id="rId66"/>
    <p:sldId id="350" r:id="rId67"/>
    <p:sldId id="337" r:id="rId68"/>
    <p:sldId id="338" r:id="rId69"/>
    <p:sldId id="339" r:id="rId70"/>
    <p:sldId id="340" r:id="rId71"/>
    <p:sldId id="341" r:id="rId72"/>
    <p:sldId id="342" r:id="rId73"/>
    <p:sldId id="344" r:id="rId74"/>
    <p:sldId id="345" r:id="rId75"/>
    <p:sldId id="347" r:id="rId76"/>
    <p:sldId id="346" r:id="rId77"/>
    <p:sldId id="348" r:id="rId78"/>
    <p:sldId id="355" r:id="rId79"/>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04579E3-B2EC-49D0-947A-FD8D2801E93C}">
          <p14:sldIdLst>
            <p14:sldId id="256"/>
            <p14:sldId id="267"/>
          </p14:sldIdLst>
        </p14:section>
        <p14:section name="HTML Defined and it's History" id="{319BC0BB-DE67-4DD1-90FA-7557A37CEA4D}">
          <p14:sldIdLst>
            <p14:sldId id="271"/>
            <p14:sldId id="257"/>
            <p14:sldId id="282"/>
            <p14:sldId id="285"/>
            <p14:sldId id="284"/>
            <p14:sldId id="351"/>
            <p14:sldId id="272"/>
            <p14:sldId id="273"/>
            <p14:sldId id="274"/>
            <p14:sldId id="275"/>
            <p14:sldId id="276"/>
            <p14:sldId id="277"/>
            <p14:sldId id="279"/>
            <p14:sldId id="280"/>
            <p14:sldId id="281"/>
          </p14:sldIdLst>
        </p14:section>
        <p14:section name="HTML Syntax" id="{4D5C33CE-19D9-4D72-B9A3-5CFE3B355ADD}">
          <p14:sldIdLst>
            <p14:sldId id="287"/>
            <p14:sldId id="286"/>
            <p14:sldId id="353"/>
            <p14:sldId id="289"/>
            <p14:sldId id="290"/>
            <p14:sldId id="292"/>
            <p14:sldId id="291"/>
          </p14:sldIdLst>
        </p14:section>
        <p14:section name="Semantic Markup" id="{96353340-7B03-49B9-B496-5E694449344B}">
          <p14:sldIdLst>
            <p14:sldId id="293"/>
            <p14:sldId id="294"/>
            <p14:sldId id="295"/>
            <p14:sldId id="296"/>
            <p14:sldId id="297"/>
          </p14:sldIdLst>
        </p14:section>
        <p14:section name="Structure of HTML" id="{FC1214C0-ED7D-4165-B5B8-F196C1B63434}">
          <p14:sldIdLst>
            <p14:sldId id="298"/>
            <p14:sldId id="299"/>
            <p14:sldId id="300"/>
            <p14:sldId id="301"/>
            <p14:sldId id="302"/>
            <p14:sldId id="303"/>
            <p14:sldId id="304"/>
            <p14:sldId id="305"/>
          </p14:sldIdLst>
        </p14:section>
        <p14:section name="Quick Tour of HTML" id="{8618B13B-3672-42C7-A29F-3DDD515B2852}">
          <p14:sldIdLst>
            <p14:sldId id="306"/>
            <p14:sldId id="307"/>
            <p14:sldId id="309"/>
            <p14:sldId id="311"/>
            <p14:sldId id="312"/>
            <p14:sldId id="313"/>
            <p14:sldId id="314"/>
            <p14:sldId id="315"/>
            <p14:sldId id="316"/>
            <p14:sldId id="317"/>
            <p14:sldId id="318"/>
            <p14:sldId id="319"/>
            <p14:sldId id="320"/>
            <p14:sldId id="322"/>
            <p14:sldId id="321"/>
            <p14:sldId id="323"/>
            <p14:sldId id="324"/>
            <p14:sldId id="325"/>
            <p14:sldId id="326"/>
            <p14:sldId id="327"/>
            <p14:sldId id="328"/>
            <p14:sldId id="330"/>
            <p14:sldId id="331"/>
            <p14:sldId id="329"/>
          </p14:sldIdLst>
        </p14:section>
        <p14:section name="HTMl Semantic elements" id="{971CD7EA-D105-411A-9935-D336C3741B3F}">
          <p14:sldIdLst>
            <p14:sldId id="333"/>
            <p14:sldId id="334"/>
            <p14:sldId id="335"/>
            <p14:sldId id="336"/>
            <p14:sldId id="350"/>
            <p14:sldId id="337"/>
            <p14:sldId id="338"/>
            <p14:sldId id="339"/>
            <p14:sldId id="340"/>
            <p14:sldId id="341"/>
            <p14:sldId id="342"/>
            <p14:sldId id="344"/>
            <p14:sldId id="345"/>
            <p14:sldId id="347"/>
            <p14:sldId id="346"/>
            <p14:sldId id="348"/>
          </p14:sldIdLst>
        </p14:section>
        <p14:section name="What You've Learned" id="{C5783F19-1501-40C7-87ED-A510A397CBE3}">
          <p14:sldIdLst>
            <p14:sldId id="355"/>
          </p14:sldIdLst>
        </p14:section>
      </p14:sectionLst>
    </p:ext>
    <p:ext uri="{EFAFB233-063F-42B5-8137-9DF3F51BA10A}">
      <p15:sldGuideLst xmlns:p15="http://schemas.microsoft.com/office/powerpoint/2012/main">
        <p15:guide id="1" orient="horz" pos="2880">
          <p15:clr>
            <a:srgbClr val="A4A3A4"/>
          </p15:clr>
        </p15:guide>
        <p15:guide id="2" orient="horz" pos="1440">
          <p15:clr>
            <a:srgbClr val="A4A3A4"/>
          </p15:clr>
        </p15:guide>
        <p15:guide id="3" orient="horz">
          <p15:clr>
            <a:srgbClr val="A4A3A4"/>
          </p15:clr>
        </p15:guide>
        <p15:guide id="4" pos="3840">
          <p15:clr>
            <a:srgbClr val="A4A3A4"/>
          </p15:clr>
        </p15:guide>
        <p15:guide id="5" pos="19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660"/>
  </p:normalViewPr>
  <p:slideViewPr>
    <p:cSldViewPr showGuides="1">
      <p:cViewPr varScale="1">
        <p:scale>
          <a:sx n="86" d="100"/>
          <a:sy n="86" d="100"/>
        </p:scale>
        <p:origin x="1524" y="84"/>
      </p:cViewPr>
      <p:guideLst>
        <p:guide orient="horz" pos="2880"/>
        <p:guide orient="horz" pos="1440"/>
        <p:guide orient="horz"/>
        <p:guide pos="3840"/>
        <p:guide pos="1920"/>
      </p:guideLst>
    </p:cSldViewPr>
  </p:slideViewPr>
  <p:notesTextViewPr>
    <p:cViewPr>
      <p:scale>
        <a:sx n="100" d="100"/>
        <a:sy n="100" d="100"/>
      </p:scale>
      <p:origin x="0" y="0"/>
    </p:cViewPr>
  </p:notesTextViewPr>
  <p:sorterViewPr>
    <p:cViewPr>
      <p:scale>
        <a:sx n="200" d="100"/>
        <a:sy n="200" d="100"/>
      </p:scale>
      <p:origin x="0" y="-6927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image" Target="../media/image35.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8.emf"/></Relationships>
</file>

<file path=ppt/media/image1.tiff>
</file>

<file path=ppt/media/image17.tiff>
</file>

<file path=ppt/media/image18.tiff>
</file>

<file path=ppt/media/image2.tiff>
</file>

<file path=ppt/media/image21.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79425"/>
          </a:xfrm>
          <a:prstGeom prst="rect">
            <a:avLst/>
          </a:prstGeom>
        </p:spPr>
        <p:txBody>
          <a:bodyPr vert="horz" lIns="91440" tIns="45720" rIns="91440" bIns="45720" rtlCol="0"/>
          <a:lstStyle>
            <a:lvl1pPr algn="r">
              <a:defRPr sz="1200"/>
            </a:lvl1pPr>
          </a:lstStyle>
          <a:p>
            <a:fld id="{E87A0AE1-3DD2-44CB-B49B-AFA9D0E63986}" type="datetimeFigureOut">
              <a:rPr lang="en-US" smtClean="0"/>
              <a:pPr/>
              <a:t>5/3/2016</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560888"/>
            <a:ext cx="5851525" cy="4319587"/>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20188"/>
            <a:ext cx="3170238" cy="479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79425"/>
          </a:xfrm>
          <a:prstGeom prst="rect">
            <a:avLst/>
          </a:prstGeom>
        </p:spPr>
        <p:txBody>
          <a:bodyPr vert="horz" lIns="91440" tIns="45720" rIns="91440" bIns="45720" rtlCol="0" anchor="b"/>
          <a:lstStyle>
            <a:lvl1pPr algn="r">
              <a:defRPr sz="1200"/>
            </a:lvl1pPr>
          </a:lstStyle>
          <a:p>
            <a:fld id="{74541C94-CB44-44B9-A7C0-5DBAACB06683}" type="slidenum">
              <a:rPr lang="en-US" smtClean="0"/>
              <a:pPr/>
              <a:t>‹#›</a:t>
            </a:fld>
            <a:endParaRPr lang="en-US"/>
          </a:p>
        </p:txBody>
      </p:sp>
    </p:spTree>
    <p:extLst>
      <p:ext uri="{BB962C8B-B14F-4D97-AF65-F5344CB8AC3E}">
        <p14:creationId xmlns:p14="http://schemas.microsoft.com/office/powerpoint/2010/main" val="2632793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541C94-CB44-44B9-A7C0-5DBAACB06683}" type="slidenum">
              <a:rPr lang="en-US" smtClean="0"/>
              <a:pPr/>
              <a:t>64</a:t>
            </a:fld>
            <a:endParaRPr lang="en-US"/>
          </a:p>
        </p:txBody>
      </p:sp>
    </p:spTree>
    <p:extLst>
      <p:ext uri="{BB962C8B-B14F-4D97-AF65-F5344CB8AC3E}">
        <p14:creationId xmlns:p14="http://schemas.microsoft.com/office/powerpoint/2010/main" val="1846756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685800"/>
            <a:ext cx="5486400" cy="2819400"/>
          </a:xfrm>
        </p:spPr>
        <p:txBody>
          <a:bodyPr>
            <a:noAutofit/>
          </a:bodyPr>
          <a:lstStyle>
            <a:lvl1pPr algn="l">
              <a:lnSpc>
                <a:spcPts val="6200"/>
              </a:lnSpc>
              <a:defRPr sz="5400">
                <a:latin typeface="Rockwell" pitchFamily="18"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838200" y="4225160"/>
            <a:ext cx="5486400" cy="533400"/>
          </a:xfrm>
        </p:spPr>
        <p:txBody>
          <a:bodyPr>
            <a:normAutofit/>
          </a:bodyPr>
          <a:lstStyle>
            <a:lvl1pPr marL="0" indent="0" algn="l">
              <a:buNone/>
              <a:defRPr sz="240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5" name="Rectangle 4"/>
          <p:cNvSpPr/>
          <p:nvPr/>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5203947" y="6096000"/>
            <a:ext cx="3940053" cy="369332"/>
          </a:xfrm>
          <a:prstGeom prst="rect">
            <a:avLst/>
          </a:prstGeom>
          <a:noFill/>
        </p:spPr>
        <p:txBody>
          <a:bodyPr wrap="none" rtlCol="0">
            <a:spAutoFit/>
          </a:bodyPr>
          <a:lstStyle/>
          <a:p>
            <a:pPr algn="r"/>
            <a:r>
              <a:rPr lang="en-US" sz="1800" dirty="0" smtClean="0">
                <a:solidFill>
                  <a:schemeClr val="accent1"/>
                </a:solidFill>
                <a:latin typeface="Rockwell" pitchFamily="18" charset="0"/>
              </a:rPr>
              <a:t>Fundamentals</a:t>
            </a:r>
            <a:r>
              <a:rPr lang="en-US" sz="1800" baseline="0" dirty="0" smtClean="0">
                <a:latin typeface="Rockwell" pitchFamily="18" charset="0"/>
              </a:rPr>
              <a:t> </a:t>
            </a:r>
            <a:r>
              <a:rPr lang="en-US" sz="1800" baseline="0" dirty="0" smtClean="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0" name="Rectangle 9"/>
          <p:cNvSpPr/>
          <p:nvPr/>
        </p:nvSpPr>
        <p:spPr>
          <a:xfrm>
            <a:off x="0" y="6477000"/>
            <a:ext cx="9144000" cy="381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0" y="6096000"/>
            <a:ext cx="3771802" cy="369332"/>
          </a:xfrm>
          <a:prstGeom prst="rect">
            <a:avLst/>
          </a:prstGeom>
          <a:noFill/>
        </p:spPr>
        <p:txBody>
          <a:bodyPr wrap="none" rtlCol="0">
            <a:spAutoFit/>
          </a:bodyPr>
          <a:lstStyle/>
          <a:p>
            <a:r>
              <a:rPr lang="en-US" sz="1800" dirty="0" smtClean="0">
                <a:solidFill>
                  <a:schemeClr val="accent1"/>
                </a:solidFill>
                <a:latin typeface="Rockwell" pitchFamily="18" charset="0"/>
              </a:rPr>
              <a:t>Randy Connolly </a:t>
            </a:r>
            <a:r>
              <a:rPr lang="en-US" sz="1800" baseline="0" dirty="0" smtClean="0">
                <a:solidFill>
                  <a:schemeClr val="bg2"/>
                </a:solidFill>
                <a:latin typeface="Rockwell" pitchFamily="18" charset="0"/>
              </a:rPr>
              <a:t>and</a:t>
            </a:r>
            <a:r>
              <a:rPr lang="en-US" sz="1800" baseline="0" dirty="0" smtClean="0">
                <a:latin typeface="Rockwell" pitchFamily="18" charset="0"/>
              </a:rPr>
              <a:t> </a:t>
            </a:r>
            <a:r>
              <a:rPr lang="en-US" sz="1800" baseline="0" dirty="0" smtClean="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2" name="TextBox 11"/>
          <p:cNvSpPr txBox="1"/>
          <p:nvPr/>
        </p:nvSpPr>
        <p:spPr>
          <a:xfrm>
            <a:off x="5257800" y="6453003"/>
            <a:ext cx="3886200" cy="461665"/>
          </a:xfrm>
          <a:prstGeom prst="rect">
            <a:avLst/>
          </a:prstGeom>
          <a:noFill/>
        </p:spPr>
        <p:txBody>
          <a:bodyPr wrap="square" rtlCol="0">
            <a:spAutoFit/>
          </a:bodyPr>
          <a:lstStyle/>
          <a:p>
            <a:pPr algn="r"/>
            <a:r>
              <a:rPr lang="en-US" sz="1200" dirty="0" smtClean="0">
                <a:solidFill>
                  <a:schemeClr val="bg1"/>
                </a:solidFill>
                <a:latin typeface="+mj-lt"/>
              </a:rPr>
              <a:t>Textbook</a:t>
            </a:r>
            <a:r>
              <a:rPr lang="en-US" sz="1200" baseline="0" dirty="0" smtClean="0">
                <a:solidFill>
                  <a:schemeClr val="bg1"/>
                </a:solidFill>
                <a:latin typeface="+mj-lt"/>
              </a:rPr>
              <a:t> to be published by </a:t>
            </a:r>
            <a:r>
              <a:rPr lang="en-US" sz="1200" dirty="0" smtClean="0">
                <a:solidFill>
                  <a:schemeClr val="bg1"/>
                </a:solidFill>
                <a:latin typeface="+mj-lt"/>
              </a:rPr>
              <a:t>Pearson Ed in early 2014</a:t>
            </a:r>
          </a:p>
          <a:p>
            <a:pPr algn="r"/>
            <a:r>
              <a:rPr lang="en-US" sz="1200" dirty="0" smtClean="0">
                <a:solidFill>
                  <a:schemeClr val="bg1"/>
                </a:solidFill>
                <a:latin typeface="+mj-lt"/>
              </a:rPr>
              <a:t>http://www.funwebdev.com</a:t>
            </a:r>
            <a:endParaRPr lang="en-US" sz="1200" dirty="0">
              <a:solidFill>
                <a:schemeClr val="bg1"/>
              </a:solidFill>
              <a:latin typeface="+mj-lt"/>
            </a:endParaRPr>
          </a:p>
        </p:txBody>
      </p:sp>
      <p:sp>
        <p:nvSpPr>
          <p:cNvPr id="13" name="Rectangle 12"/>
          <p:cNvSpPr/>
          <p:nvPr userDrawn="1"/>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a:off x="5203947" y="6096000"/>
            <a:ext cx="3940053" cy="369332"/>
          </a:xfrm>
          <a:prstGeom prst="rect">
            <a:avLst/>
          </a:prstGeom>
          <a:noFill/>
        </p:spPr>
        <p:txBody>
          <a:bodyPr wrap="none" rtlCol="0">
            <a:spAutoFit/>
          </a:bodyPr>
          <a:lstStyle/>
          <a:p>
            <a:pPr algn="r"/>
            <a:r>
              <a:rPr lang="en-US" sz="1800" dirty="0" smtClean="0">
                <a:solidFill>
                  <a:schemeClr val="accent1"/>
                </a:solidFill>
                <a:latin typeface="Rockwell" pitchFamily="18" charset="0"/>
              </a:rPr>
              <a:t>Fundamentals</a:t>
            </a:r>
            <a:r>
              <a:rPr lang="en-US" sz="1800" baseline="0" dirty="0" smtClean="0">
                <a:latin typeface="Rockwell" pitchFamily="18" charset="0"/>
              </a:rPr>
              <a:t> </a:t>
            </a:r>
            <a:r>
              <a:rPr lang="en-US" sz="1800" baseline="0" dirty="0" smtClean="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7" name="Rectangle 16"/>
          <p:cNvSpPr/>
          <p:nvPr userDrawn="1"/>
        </p:nvSpPr>
        <p:spPr>
          <a:xfrm>
            <a:off x="0" y="6477000"/>
            <a:ext cx="9144000" cy="381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userDrawn="1"/>
        </p:nvSpPr>
        <p:spPr>
          <a:xfrm>
            <a:off x="0" y="6096000"/>
            <a:ext cx="3771802" cy="369332"/>
          </a:xfrm>
          <a:prstGeom prst="rect">
            <a:avLst/>
          </a:prstGeom>
          <a:noFill/>
        </p:spPr>
        <p:txBody>
          <a:bodyPr wrap="none" rtlCol="0">
            <a:spAutoFit/>
          </a:bodyPr>
          <a:lstStyle/>
          <a:p>
            <a:r>
              <a:rPr lang="en-US" sz="1800" dirty="0" smtClean="0">
                <a:solidFill>
                  <a:schemeClr val="accent1"/>
                </a:solidFill>
                <a:latin typeface="Rockwell" pitchFamily="18" charset="0"/>
              </a:rPr>
              <a:t>Randy Connolly </a:t>
            </a:r>
            <a:r>
              <a:rPr lang="en-US" sz="1800" baseline="0" dirty="0" smtClean="0">
                <a:solidFill>
                  <a:schemeClr val="bg2"/>
                </a:solidFill>
                <a:latin typeface="Rockwell" pitchFamily="18" charset="0"/>
              </a:rPr>
              <a:t>and</a:t>
            </a:r>
            <a:r>
              <a:rPr lang="en-US" sz="1800" baseline="0" dirty="0" smtClean="0">
                <a:latin typeface="Rockwell" pitchFamily="18" charset="0"/>
              </a:rPr>
              <a:t> </a:t>
            </a:r>
            <a:r>
              <a:rPr lang="en-US" sz="1800" baseline="0" dirty="0" smtClean="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9" name="TextBox 18"/>
          <p:cNvSpPr txBox="1"/>
          <p:nvPr userDrawn="1"/>
        </p:nvSpPr>
        <p:spPr>
          <a:xfrm>
            <a:off x="5486400" y="6453003"/>
            <a:ext cx="3657600" cy="461665"/>
          </a:xfrm>
          <a:prstGeom prst="rect">
            <a:avLst/>
          </a:prstGeom>
          <a:noFill/>
        </p:spPr>
        <p:txBody>
          <a:bodyPr wrap="square" rtlCol="0">
            <a:spAutoFit/>
          </a:bodyPr>
          <a:lstStyle/>
          <a:p>
            <a:pPr algn="r"/>
            <a:r>
              <a:rPr lang="en-US" sz="1200" kern="1200" dirty="0" smtClean="0">
                <a:solidFill>
                  <a:schemeClr val="bg1"/>
                </a:solidFill>
                <a:latin typeface="+mn-lt"/>
                <a:ea typeface="+mn-ea"/>
                <a:cs typeface="+mn-cs"/>
              </a:rPr>
              <a:t>© 2015 Pearson</a:t>
            </a:r>
          </a:p>
          <a:p>
            <a:pPr algn="r"/>
            <a:r>
              <a:rPr lang="en-US" sz="1200" kern="1200" smtClean="0">
                <a:solidFill>
                  <a:schemeClr val="bg1"/>
                </a:solidFill>
                <a:latin typeface="+mn-lt"/>
                <a:ea typeface="+mn-ea"/>
                <a:cs typeface="+mn-cs"/>
              </a:rPr>
              <a:t>http://www.funwebdev.com</a:t>
            </a:r>
            <a:endParaRPr lang="en-US" sz="1200" kern="1200" dirty="0">
              <a:solidFill>
                <a:schemeClr val="bg1"/>
              </a:solidFill>
              <a:latin typeface="+mn-lt"/>
              <a:ea typeface="+mn-ea"/>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smtClean="0"/>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smtClean="0"/>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1000" y="5334000"/>
            <a:ext cx="8037513" cy="838200"/>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457200" y="3962400"/>
            <a:ext cx="7772400" cy="1500187"/>
          </a:xfrm>
        </p:spPr>
        <p:txBody>
          <a:bodyPr anchor="b"/>
          <a:lstStyle>
            <a:lvl1pPr marL="0" indent="0">
              <a:buNone/>
              <a:defRPr sz="2000">
                <a:solidFill>
                  <a:schemeClr val="tx1">
                    <a:tint val="75000"/>
                  </a:schemeClr>
                </a:solidFill>
                <a:latin typeface="Rockwell Condensed"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144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006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8746D3AE-9A6B-4724-B938-46259D069CC8}"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E7"/>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152400"/>
            <a:ext cx="7924800" cy="1066800"/>
          </a:xfrm>
          <a:prstGeom prst="rect">
            <a:avLst/>
          </a:prstGeom>
        </p:spPr>
        <p:txBody>
          <a:bodyPr vert="horz" lIns="91440" tIns="45720" rIns="91440" bIns="45720" rtlCol="0" anchor="t" anchorCtr="0">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4400" y="1143000"/>
            <a:ext cx="716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915400" y="6553200"/>
            <a:ext cx="228600" cy="304800"/>
          </a:xfrm>
          <a:prstGeom prst="rect">
            <a:avLst/>
          </a:prstGeom>
        </p:spPr>
        <p:txBody>
          <a:bodyPr vert="horz" lIns="0" tIns="0" rIns="0" bIns="0" rtlCol="0" anchor="ctr"/>
          <a:lstStyle>
            <a:lvl1pPr algn="r">
              <a:defRPr sz="900">
                <a:solidFill>
                  <a:schemeClr val="tx1">
                    <a:tint val="75000"/>
                  </a:schemeClr>
                </a:solidFill>
              </a:defRPr>
            </a:lvl1pPr>
          </a:lstStyle>
          <a:p>
            <a:fld id="{8746D3AE-9A6B-4724-B938-46259D069CC8}" type="slidenum">
              <a:rPr lang="en-US" smtClean="0"/>
              <a:pPr/>
              <a:t>‹#›</a:t>
            </a:fld>
            <a:endParaRPr lang="en-US"/>
          </a:p>
        </p:txBody>
      </p:sp>
      <p:cxnSp>
        <p:nvCxnSpPr>
          <p:cNvPr id="10" name="Straight Connector 9"/>
          <p:cNvCxnSpPr/>
          <p:nvPr/>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867400" y="6581001"/>
            <a:ext cx="2684517" cy="276999"/>
          </a:xfrm>
          <a:prstGeom prst="rect">
            <a:avLst/>
          </a:prstGeom>
          <a:noFill/>
        </p:spPr>
        <p:txBody>
          <a:bodyPr wrap="none" rtlCol="0">
            <a:spAutoFit/>
          </a:bodyPr>
          <a:lstStyle/>
          <a:p>
            <a:pPr algn="r"/>
            <a:r>
              <a:rPr lang="en-US" sz="1200" dirty="0" smtClean="0">
                <a:solidFill>
                  <a:schemeClr val="accent1"/>
                </a:solidFill>
                <a:latin typeface="Rockwell" pitchFamily="18" charset="0"/>
              </a:rPr>
              <a:t>Fundamentals</a:t>
            </a:r>
            <a:r>
              <a:rPr lang="en-US" sz="1200" baseline="0" dirty="0" smtClean="0">
                <a:latin typeface="Rockwell" pitchFamily="18" charset="0"/>
              </a:rPr>
              <a:t> of Web Development</a:t>
            </a:r>
            <a:endParaRPr lang="en-US" sz="1200" dirty="0">
              <a:latin typeface="Rockwell" pitchFamily="18" charset="0"/>
            </a:endParaRPr>
          </a:p>
        </p:txBody>
      </p:sp>
      <p:sp>
        <p:nvSpPr>
          <p:cNvPr id="9" name="TextBox 8"/>
          <p:cNvSpPr txBox="1"/>
          <p:nvPr/>
        </p:nvSpPr>
        <p:spPr>
          <a:xfrm>
            <a:off x="363483" y="6581001"/>
            <a:ext cx="2574487" cy="276999"/>
          </a:xfrm>
          <a:prstGeom prst="rect">
            <a:avLst/>
          </a:prstGeom>
          <a:noFill/>
        </p:spPr>
        <p:txBody>
          <a:bodyPr wrap="none" rtlCol="0">
            <a:spAutoFit/>
          </a:bodyPr>
          <a:lstStyle/>
          <a:p>
            <a:r>
              <a:rPr lang="en-US" sz="1200" dirty="0" smtClean="0">
                <a:solidFill>
                  <a:schemeClr val="accent1"/>
                </a:solidFill>
                <a:latin typeface="Rockwell" pitchFamily="18" charset="0"/>
              </a:rPr>
              <a:t>Randy Connolly </a:t>
            </a:r>
            <a:r>
              <a:rPr lang="en-US" sz="1200" baseline="0" dirty="0" smtClean="0">
                <a:solidFill>
                  <a:schemeClr val="tx1"/>
                </a:solidFill>
                <a:latin typeface="Rockwell" pitchFamily="18" charset="0"/>
              </a:rPr>
              <a:t>and</a:t>
            </a:r>
            <a:r>
              <a:rPr lang="en-US" sz="1200" baseline="0" dirty="0" smtClean="0">
                <a:latin typeface="Rockwell" pitchFamily="18" charset="0"/>
              </a:rPr>
              <a:t> </a:t>
            </a:r>
            <a:r>
              <a:rPr lang="en-US" sz="1200" baseline="0" dirty="0" smtClean="0">
                <a:solidFill>
                  <a:schemeClr val="accent1"/>
                </a:solidFill>
                <a:latin typeface="Rockwell" pitchFamily="18" charset="0"/>
              </a:rPr>
              <a:t>Ricardo Hoar</a:t>
            </a:r>
            <a:endParaRPr lang="en-US" sz="1200" dirty="0">
              <a:solidFill>
                <a:schemeClr val="accent1"/>
              </a:solidFill>
              <a:latin typeface="Rockwell" pitchFamily="18" charset="0"/>
            </a:endParaRPr>
          </a:p>
        </p:txBody>
      </p:sp>
      <p:sp>
        <p:nvSpPr>
          <p:cNvPr id="12" name="Rectangle 11"/>
          <p:cNvSpPr/>
          <p:nvPr userDrawn="1"/>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userDrawn="1"/>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userDrawn="1"/>
        </p:nvSpPr>
        <p:spPr>
          <a:xfrm>
            <a:off x="5867400" y="6581001"/>
            <a:ext cx="2684517" cy="276999"/>
          </a:xfrm>
          <a:prstGeom prst="rect">
            <a:avLst/>
          </a:prstGeom>
          <a:noFill/>
        </p:spPr>
        <p:txBody>
          <a:bodyPr wrap="none" rtlCol="0">
            <a:spAutoFit/>
          </a:bodyPr>
          <a:lstStyle/>
          <a:p>
            <a:pPr algn="r"/>
            <a:r>
              <a:rPr lang="en-US" sz="1200" dirty="0" smtClean="0">
                <a:solidFill>
                  <a:schemeClr val="accent1"/>
                </a:solidFill>
                <a:latin typeface="Rockwell" pitchFamily="18" charset="0"/>
              </a:rPr>
              <a:t>Fundamentals</a:t>
            </a:r>
            <a:r>
              <a:rPr lang="en-US" sz="1200" baseline="0" dirty="0" smtClean="0">
                <a:latin typeface="Rockwell" pitchFamily="18" charset="0"/>
              </a:rPr>
              <a:t> of Web Development</a:t>
            </a:r>
            <a:endParaRPr lang="en-US" sz="1200" dirty="0">
              <a:latin typeface="Rockwell" pitchFamily="18" charset="0"/>
            </a:endParaRPr>
          </a:p>
        </p:txBody>
      </p:sp>
      <p:sp>
        <p:nvSpPr>
          <p:cNvPr id="16" name="TextBox 15"/>
          <p:cNvSpPr txBox="1"/>
          <p:nvPr userDrawn="1"/>
        </p:nvSpPr>
        <p:spPr>
          <a:xfrm>
            <a:off x="363483" y="6581001"/>
            <a:ext cx="2574487" cy="276999"/>
          </a:xfrm>
          <a:prstGeom prst="rect">
            <a:avLst/>
          </a:prstGeom>
          <a:noFill/>
        </p:spPr>
        <p:txBody>
          <a:bodyPr wrap="none" rtlCol="0">
            <a:spAutoFit/>
          </a:bodyPr>
          <a:lstStyle/>
          <a:p>
            <a:r>
              <a:rPr lang="en-US" sz="1200" dirty="0" smtClean="0">
                <a:solidFill>
                  <a:schemeClr val="accent1"/>
                </a:solidFill>
                <a:latin typeface="Rockwell" pitchFamily="18" charset="0"/>
              </a:rPr>
              <a:t>Randy Connolly </a:t>
            </a:r>
            <a:r>
              <a:rPr lang="en-US" sz="1200" baseline="0" dirty="0" smtClean="0">
                <a:solidFill>
                  <a:schemeClr val="tx1"/>
                </a:solidFill>
                <a:latin typeface="Rockwell" pitchFamily="18" charset="0"/>
              </a:rPr>
              <a:t>and</a:t>
            </a:r>
            <a:r>
              <a:rPr lang="en-US" sz="1200" baseline="0" dirty="0" smtClean="0">
                <a:latin typeface="Rockwell" pitchFamily="18" charset="0"/>
              </a:rPr>
              <a:t> </a:t>
            </a:r>
            <a:r>
              <a:rPr lang="en-US" sz="1200" baseline="0" dirty="0" smtClean="0">
                <a:solidFill>
                  <a:schemeClr val="accent1"/>
                </a:solidFill>
                <a:latin typeface="Rockwell" pitchFamily="18" charset="0"/>
              </a:rPr>
              <a:t>Ricardo Hoar</a:t>
            </a:r>
            <a:endParaRPr lang="en-US" sz="1200" dirty="0">
              <a:solidFill>
                <a:schemeClr val="accent1"/>
              </a:solidFill>
              <a:latin typeface="Rockwell" pitchFamily="18" charset="0"/>
            </a:endParaRP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650" r:id="rId13"/>
    <p:sldLayoutId id="2147483660" r:id="rId14"/>
  </p:sldLayoutIdLst>
  <p:txStyles>
    <p:titleStyle>
      <a:lvl1pPr algn="l" defTabSz="914400" rtl="0" eaLnBrk="1" latinLnBrk="0" hangingPunct="1">
        <a:spcBef>
          <a:spcPct val="0"/>
        </a:spcBef>
        <a:buNone/>
        <a:defRPr sz="4400" kern="1200">
          <a:solidFill>
            <a:schemeClr val="tx1"/>
          </a:solidFill>
          <a:latin typeface="Rockwell" pitchFamily="18" charset="0"/>
          <a:ea typeface="+mj-ea"/>
          <a:cs typeface="+mj-cs"/>
        </a:defRPr>
      </a:lvl1pPr>
    </p:titleStyle>
    <p:bodyStyle>
      <a:lvl1pPr marL="342900" indent="-342900" algn="l" defTabSz="914400" rtl="0" eaLnBrk="1" latinLnBrk="0" hangingPunct="1">
        <a:spcBef>
          <a:spcPct val="20000"/>
        </a:spcBef>
        <a:buClr>
          <a:schemeClr val="accent3">
            <a:lumMod val="75000"/>
          </a:schemeClr>
        </a:buClr>
        <a:buFont typeface="Wingdings" pitchFamily="2" charset="2"/>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3.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7.xml"/><Relationship Id="rId1" Type="http://schemas.openxmlformats.org/officeDocument/2006/relationships/vmlDrawing" Target="../drawings/vmlDrawing2.vml"/><Relationship Id="rId4" Type="http://schemas.openxmlformats.org/officeDocument/2006/relationships/image" Target="../media/image4.emf"/></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3.xml"/><Relationship Id="rId1" Type="http://schemas.openxmlformats.org/officeDocument/2006/relationships/vmlDrawing" Target="../drawings/vmlDrawing3.vml"/><Relationship Id="rId4" Type="http://schemas.openxmlformats.org/officeDocument/2006/relationships/image" Target="../media/image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3.xml"/><Relationship Id="rId1" Type="http://schemas.openxmlformats.org/officeDocument/2006/relationships/vmlDrawing" Target="../drawings/vmlDrawing4.vml"/><Relationship Id="rId5" Type="http://schemas.openxmlformats.org/officeDocument/2006/relationships/image" Target="../media/image7.png"/><Relationship Id="rId4" Type="http://schemas.openxmlformats.org/officeDocument/2006/relationships/image" Target="../media/image6.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7.xml"/><Relationship Id="rId1" Type="http://schemas.openxmlformats.org/officeDocument/2006/relationships/vmlDrawing" Target="../drawings/vmlDrawing5.vml"/><Relationship Id="rId4" Type="http://schemas.openxmlformats.org/officeDocument/2006/relationships/image" Target="../media/image8.emf"/></Relationships>
</file>

<file path=ppt/slides/_rels/slide3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slideLayout" Target="../slideLayouts/slideLayout3.xml"/><Relationship Id="rId1" Type="http://schemas.openxmlformats.org/officeDocument/2006/relationships/vmlDrawing" Target="../drawings/vmlDrawing6.vml"/><Relationship Id="rId5" Type="http://schemas.openxmlformats.org/officeDocument/2006/relationships/image" Target="../media/image8.emf"/><Relationship Id="rId4" Type="http://schemas.openxmlformats.org/officeDocument/2006/relationships/oleObject" Target="../embeddings/oleObject6.bin"/></Relationships>
</file>

<file path=ppt/slides/_rels/slide3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Layout" Target="../slideLayouts/slideLayout3.xml"/><Relationship Id="rId1" Type="http://schemas.openxmlformats.org/officeDocument/2006/relationships/vmlDrawing" Target="../drawings/vmlDrawing7.vml"/><Relationship Id="rId5" Type="http://schemas.openxmlformats.org/officeDocument/2006/relationships/image" Target="../media/image8.emf"/><Relationship Id="rId4" Type="http://schemas.openxmlformats.org/officeDocument/2006/relationships/oleObject" Target="../embeddings/oleObject7.bin"/></Relationships>
</file>

<file path=ppt/slides/_rels/slide3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Layout" Target="../slideLayouts/slideLayout3.xml"/><Relationship Id="rId1" Type="http://schemas.openxmlformats.org/officeDocument/2006/relationships/vmlDrawing" Target="../drawings/vmlDrawing8.vml"/><Relationship Id="rId6" Type="http://schemas.openxmlformats.org/officeDocument/2006/relationships/image" Target="../media/image8.emf"/><Relationship Id="rId5" Type="http://schemas.openxmlformats.org/officeDocument/2006/relationships/oleObject" Target="../embeddings/oleObject8.bin"/><Relationship Id="rId4" Type="http://schemas.openxmlformats.org/officeDocument/2006/relationships/image" Target="../media/image12.emf"/></Relationships>
</file>

<file path=ppt/slides/_rels/slide3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Layout" Target="../slideLayouts/slideLayout3.xml"/><Relationship Id="rId1" Type="http://schemas.openxmlformats.org/officeDocument/2006/relationships/vmlDrawing" Target="../drawings/vmlDrawing9.vml"/><Relationship Id="rId5" Type="http://schemas.openxmlformats.org/officeDocument/2006/relationships/image" Target="../media/image8.emf"/><Relationship Id="rId4" Type="http://schemas.openxmlformats.org/officeDocument/2006/relationships/oleObject" Target="../embeddings/oleObject9.bin"/></Relationships>
</file>

<file path=ppt/slides/_rels/slide3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Layout" Target="../slideLayouts/slideLayout3.xml"/><Relationship Id="rId1" Type="http://schemas.openxmlformats.org/officeDocument/2006/relationships/vmlDrawing" Target="../drawings/vmlDrawing10.vml"/><Relationship Id="rId6" Type="http://schemas.openxmlformats.org/officeDocument/2006/relationships/image" Target="../media/image8.emf"/><Relationship Id="rId5" Type="http://schemas.openxmlformats.org/officeDocument/2006/relationships/oleObject" Target="../embeddings/oleObject10.bin"/><Relationship Id="rId4" Type="http://schemas.openxmlformats.org/officeDocument/2006/relationships/image" Target="../media/image15.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7.xml"/><Relationship Id="rId1" Type="http://schemas.openxmlformats.org/officeDocument/2006/relationships/vmlDrawing" Target="../drawings/vmlDrawing11.vml"/><Relationship Id="rId5" Type="http://schemas.openxmlformats.org/officeDocument/2006/relationships/image" Target="../media/image17.tiff"/><Relationship Id="rId4" Type="http://schemas.openxmlformats.org/officeDocument/2006/relationships/image" Target="../media/image16.emf"/></Relationships>
</file>

<file path=ppt/slides/_rels/slide41.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slideLayout" Target="../slideLayouts/slideLayout3.xml"/><Relationship Id="rId1" Type="http://schemas.openxmlformats.org/officeDocument/2006/relationships/vmlDrawing" Target="../drawings/vmlDrawing12.vml"/><Relationship Id="rId5" Type="http://schemas.openxmlformats.org/officeDocument/2006/relationships/image" Target="../media/image22.emf"/><Relationship Id="rId4" Type="http://schemas.openxmlformats.org/officeDocument/2006/relationships/oleObject" Target="../embeddings/oleObject12.bin"/></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7.xml"/><Relationship Id="rId1" Type="http://schemas.openxmlformats.org/officeDocument/2006/relationships/vmlDrawing" Target="../drawings/vmlDrawing13.vml"/><Relationship Id="rId4" Type="http://schemas.openxmlformats.org/officeDocument/2006/relationships/image" Target="../media/image24.em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oleObject" Target="../embeddings/oleObject14.bin"/><Relationship Id="rId7" Type="http://schemas.openxmlformats.org/officeDocument/2006/relationships/image" Target="../media/image28.emf"/><Relationship Id="rId2" Type="http://schemas.openxmlformats.org/officeDocument/2006/relationships/slideLayout" Target="../slideLayouts/slideLayout7.xml"/><Relationship Id="rId1" Type="http://schemas.openxmlformats.org/officeDocument/2006/relationships/vmlDrawing" Target="../drawings/vmlDrawing14.v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15.bin"/><Relationship Id="rId7" Type="http://schemas.openxmlformats.org/officeDocument/2006/relationships/image" Target="../media/image32.emf"/><Relationship Id="rId2" Type="http://schemas.openxmlformats.org/officeDocument/2006/relationships/slideLayout" Target="../slideLayouts/slideLayout7.xml"/><Relationship Id="rId1" Type="http://schemas.openxmlformats.org/officeDocument/2006/relationships/vmlDrawing" Target="../drawings/vmlDrawing15.vml"/><Relationship Id="rId6" Type="http://schemas.openxmlformats.org/officeDocument/2006/relationships/image" Target="../media/image31.emf"/><Relationship Id="rId5" Type="http://schemas.openxmlformats.org/officeDocument/2006/relationships/image" Target="../media/image30.emf"/><Relationship Id="rId4" Type="http://schemas.openxmlformats.org/officeDocument/2006/relationships/image" Target="../media/image25.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7.xml"/><Relationship Id="rId1" Type="http://schemas.openxmlformats.org/officeDocument/2006/relationships/vmlDrawing" Target="../drawings/vmlDrawing16.vml"/><Relationship Id="rId4" Type="http://schemas.openxmlformats.org/officeDocument/2006/relationships/image" Target="../media/image33.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7.xml"/><Relationship Id="rId1" Type="http://schemas.openxmlformats.org/officeDocument/2006/relationships/vmlDrawing" Target="../drawings/vmlDrawing17.vml"/><Relationship Id="rId4" Type="http://schemas.openxmlformats.org/officeDocument/2006/relationships/image" Target="../media/image34.em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36.emf"/><Relationship Id="rId2" Type="http://schemas.openxmlformats.org/officeDocument/2006/relationships/slideLayout" Target="../slideLayouts/slideLayout7.xml"/><Relationship Id="rId1" Type="http://schemas.openxmlformats.org/officeDocument/2006/relationships/vmlDrawing" Target="../drawings/vmlDrawing18.vml"/><Relationship Id="rId6" Type="http://schemas.openxmlformats.org/officeDocument/2006/relationships/oleObject" Target="../embeddings/oleObject19.bin"/><Relationship Id="rId5" Type="http://schemas.openxmlformats.org/officeDocument/2006/relationships/image" Target="../media/image35.emf"/><Relationship Id="rId4" Type="http://schemas.openxmlformats.org/officeDocument/2006/relationships/oleObject" Target="../embeddings/oleObject18.bin"/></Relationships>
</file>

<file path=ppt/slides/_rels/slide65.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image" Target="../media/image37.emf"/><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image" Target="../media/image37.emf"/><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7.xml"/><Relationship Id="rId1" Type="http://schemas.openxmlformats.org/officeDocument/2006/relationships/vmlDrawing" Target="../drawings/vmlDrawing19.vml"/><Relationship Id="rId4" Type="http://schemas.openxmlformats.org/officeDocument/2006/relationships/image" Target="../media/image45.emf"/></Relationships>
</file>

<file path=ppt/slides/_rels/slide77.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85800"/>
            <a:ext cx="7315200" cy="2819400"/>
          </a:xfrm>
        </p:spPr>
        <p:txBody>
          <a:bodyPr/>
          <a:lstStyle/>
          <a:p>
            <a:r>
              <a:rPr lang="en-US" dirty="0" smtClean="0"/>
              <a:t>HTML 1: </a:t>
            </a:r>
            <a:r>
              <a:rPr lang="en-US" dirty="0" smtClean="0">
                <a:solidFill>
                  <a:schemeClr val="accent1"/>
                </a:solidFill>
              </a:rPr>
              <a:t>Overview</a:t>
            </a:r>
            <a:endParaRPr lang="en-US" dirty="0">
              <a:solidFill>
                <a:schemeClr val="accent1"/>
              </a:solidFill>
            </a:endParaRPr>
          </a:p>
        </p:txBody>
      </p:sp>
      <p:sp>
        <p:nvSpPr>
          <p:cNvPr id="3" name="Subtitle 2"/>
          <p:cNvSpPr>
            <a:spLocks noGrp="1"/>
          </p:cNvSpPr>
          <p:nvPr>
            <p:ph type="subTitle" idx="1"/>
          </p:nvPr>
        </p:nvSpPr>
        <p:spPr>
          <a:xfrm>
            <a:off x="838200" y="4079696"/>
            <a:ext cx="5486400" cy="533400"/>
          </a:xfrm>
        </p:spPr>
        <p:txBody>
          <a:bodyPr>
            <a:noAutofit/>
          </a:bodyPr>
          <a:lstStyle/>
          <a:p>
            <a:r>
              <a:rPr lang="en-US" sz="3600" dirty="0" smtClean="0"/>
              <a:t>Chapter 2</a:t>
            </a:r>
            <a:endParaRPr lang="en-US" sz="36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XHTML</a:t>
            </a:r>
            <a:endParaRPr lang="en-US" dirty="0"/>
          </a:p>
        </p:txBody>
      </p:sp>
      <p:sp>
        <p:nvSpPr>
          <p:cNvPr id="3" name="Content Placeholder 2"/>
          <p:cNvSpPr>
            <a:spLocks noGrp="1"/>
          </p:cNvSpPr>
          <p:nvPr>
            <p:ph idx="1"/>
          </p:nvPr>
        </p:nvSpPr>
        <p:spPr/>
        <p:txBody>
          <a:bodyPr/>
          <a:lstStyle/>
          <a:p>
            <a:r>
              <a:rPr lang="en-US" dirty="0" smtClean="0"/>
              <a:t>The XML-based syntax rules for XHTML are pretty easy to follow. </a:t>
            </a:r>
          </a:p>
          <a:p>
            <a:r>
              <a:rPr lang="en-US" dirty="0" smtClean="0"/>
              <a:t>The main rules are: </a:t>
            </a:r>
          </a:p>
          <a:p>
            <a:pPr marL="231775" indent="-231775">
              <a:buFont typeface="Arial" pitchFamily="34" charset="0"/>
              <a:buChar char="•"/>
            </a:pPr>
            <a:r>
              <a:rPr lang="en-US" dirty="0" smtClean="0"/>
              <a:t>lowercase tag names, </a:t>
            </a:r>
          </a:p>
          <a:p>
            <a:pPr marL="231775" indent="-231775">
              <a:buFont typeface="Arial" pitchFamily="34" charset="0"/>
              <a:buChar char="•"/>
            </a:pPr>
            <a:r>
              <a:rPr lang="en-US" dirty="0" smtClean="0"/>
              <a:t>attributes always within quotes, </a:t>
            </a:r>
          </a:p>
          <a:p>
            <a:pPr marL="231775" indent="-231775">
              <a:buFont typeface="Arial" pitchFamily="34" charset="0"/>
              <a:buChar char="•"/>
            </a:pPr>
            <a:r>
              <a:rPr lang="en-US" dirty="0" smtClean="0"/>
              <a:t>and all elements must have a closing element (or be self-closing). </a:t>
            </a:r>
          </a:p>
        </p:txBody>
      </p:sp>
      <p:sp>
        <p:nvSpPr>
          <p:cNvPr id="4" name="Content Placeholder 3"/>
          <p:cNvSpPr>
            <a:spLocks noGrp="1"/>
          </p:cNvSpPr>
          <p:nvPr>
            <p:ph sz="quarter" idx="13"/>
          </p:nvPr>
        </p:nvSpPr>
        <p:spPr/>
        <p:txBody>
          <a:bodyPr>
            <a:normAutofit lnSpcReduction="10000"/>
          </a:bodyPr>
          <a:lstStyle/>
          <a:p>
            <a:r>
              <a:rPr lang="en-US" dirty="0" smtClean="0"/>
              <a:t>You too can be strict</a:t>
            </a: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XHTML</a:t>
            </a:r>
            <a:endParaRPr lang="en-US" dirty="0"/>
          </a:p>
        </p:txBody>
      </p:sp>
      <p:sp>
        <p:nvSpPr>
          <p:cNvPr id="3" name="Content Placeholder 2"/>
          <p:cNvSpPr>
            <a:spLocks noGrp="1"/>
          </p:cNvSpPr>
          <p:nvPr>
            <p:ph idx="1"/>
          </p:nvPr>
        </p:nvSpPr>
        <p:spPr/>
        <p:txBody>
          <a:bodyPr/>
          <a:lstStyle/>
          <a:p>
            <a:r>
              <a:rPr lang="en-US" dirty="0" smtClean="0"/>
              <a:t>To help web authors, two versions of XHTML were created: </a:t>
            </a:r>
          </a:p>
          <a:p>
            <a:r>
              <a:rPr lang="en-US" b="1" dirty="0" smtClean="0">
                <a:solidFill>
                  <a:schemeClr val="accent1"/>
                </a:solidFill>
              </a:rPr>
              <a:t>XHTML 1.0 Strict</a:t>
            </a:r>
            <a:r>
              <a:rPr lang="en-US" dirty="0" smtClean="0">
                <a:solidFill>
                  <a:schemeClr val="accent1"/>
                </a:solidFill>
              </a:rPr>
              <a:t> </a:t>
            </a:r>
            <a:r>
              <a:rPr lang="en-US" dirty="0" smtClean="0"/>
              <a:t>and </a:t>
            </a:r>
            <a:r>
              <a:rPr lang="en-US" b="1" dirty="0" smtClean="0">
                <a:solidFill>
                  <a:schemeClr val="accent1"/>
                </a:solidFill>
              </a:rPr>
              <a:t>XHTML 1.0 Transitional</a:t>
            </a:r>
            <a:r>
              <a:rPr lang="en-US" dirty="0" smtClean="0"/>
              <a:t>. </a:t>
            </a:r>
          </a:p>
          <a:p>
            <a:pPr marL="342900" indent="-342900">
              <a:buFont typeface="Arial" panose="020B0604020202020204" pitchFamily="34" charset="0"/>
              <a:buChar char="•"/>
            </a:pPr>
            <a:r>
              <a:rPr lang="en-US" dirty="0" smtClean="0"/>
              <a:t>The </a:t>
            </a:r>
            <a:r>
              <a:rPr lang="en-US" b="1" dirty="0" smtClean="0"/>
              <a:t>strict</a:t>
            </a:r>
            <a:r>
              <a:rPr lang="en-US" dirty="0" smtClean="0"/>
              <a:t> version was meant to be rendered by a browser using the strict syntax rules and tag support described by the W3C XHTML 1.0 Strict specification.</a:t>
            </a:r>
          </a:p>
          <a:p>
            <a:pPr marL="342900" indent="-342900">
              <a:buFont typeface="Arial" panose="020B0604020202020204" pitchFamily="34" charset="0"/>
              <a:buChar char="•"/>
            </a:pPr>
            <a:r>
              <a:rPr lang="en-US" dirty="0" smtClean="0"/>
              <a:t>The </a:t>
            </a:r>
            <a:r>
              <a:rPr lang="en-US" b="1" dirty="0" smtClean="0"/>
              <a:t>transitional</a:t>
            </a:r>
            <a:r>
              <a:rPr lang="en-US" dirty="0" smtClean="0"/>
              <a:t> recommendation is a more forgiving flavor of XHTML, and was meant to act as a temporary transition to the eventual global adoption of XHTML Strict.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Two versions</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Movement</a:t>
            </a:r>
            <a:endParaRPr lang="en-US" dirty="0"/>
          </a:p>
        </p:txBody>
      </p:sp>
      <p:sp>
        <p:nvSpPr>
          <p:cNvPr id="3" name="Content Placeholder 2"/>
          <p:cNvSpPr>
            <a:spLocks noGrp="1"/>
          </p:cNvSpPr>
          <p:nvPr>
            <p:ph idx="1"/>
          </p:nvPr>
        </p:nvSpPr>
        <p:spPr/>
        <p:txBody>
          <a:bodyPr/>
          <a:lstStyle/>
          <a:p>
            <a:r>
              <a:rPr lang="en-US" dirty="0" smtClean="0"/>
              <a:t>During much of the 2000s, the focus in the professional web development community was on standards: that is, on limiting oneself to the W3C specification for XHTML.</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Following a standard is a good thing</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Validators</a:t>
            </a:r>
            <a:endParaRPr lang="en-US" dirty="0"/>
          </a:p>
        </p:txBody>
      </p:sp>
      <p:sp>
        <p:nvSpPr>
          <p:cNvPr id="3" name="Content Placeholder 2"/>
          <p:cNvSpPr>
            <a:spLocks noGrp="1"/>
          </p:cNvSpPr>
          <p:nvPr>
            <p:ph idx="1"/>
          </p:nvPr>
        </p:nvSpPr>
        <p:spPr/>
        <p:txBody>
          <a:bodyPr/>
          <a:lstStyle/>
          <a:p>
            <a:r>
              <a:rPr lang="en-US" dirty="0" smtClean="0"/>
              <a:t>A key part of the standards movement in the web development community of the 2000s was the use of </a:t>
            </a:r>
            <a:r>
              <a:rPr lang="en-US" b="1" dirty="0" smtClean="0">
                <a:solidFill>
                  <a:schemeClr val="accent1"/>
                </a:solidFill>
              </a:rPr>
              <a:t>HTML </a:t>
            </a:r>
            <a:r>
              <a:rPr lang="en-US" b="1" dirty="0" err="1" smtClean="0">
                <a:solidFill>
                  <a:schemeClr val="accent1"/>
                </a:solidFill>
              </a:rPr>
              <a:t>Validators</a:t>
            </a:r>
            <a:r>
              <a:rPr lang="en-US" dirty="0" smtClean="0">
                <a:solidFill>
                  <a:schemeClr val="accent1"/>
                </a:solidFill>
              </a:rPr>
              <a:t> </a:t>
            </a:r>
            <a:r>
              <a:rPr lang="en-US" dirty="0" smtClean="0"/>
              <a:t>as a means of verifying that a web page’s markup followed the rules for XHTML transitional or strict.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How to ensure your pages follow a standard</a:t>
            </a:r>
            <a:endParaRPr lang="en-US" dirty="0"/>
          </a:p>
        </p:txBody>
      </p:sp>
      <p:pic>
        <p:nvPicPr>
          <p:cNvPr id="2050" name="Picture 2" descr="T:\CompSci\Research\web development textbook\manuscript\chapter02\images\figure02-02.tif"/>
          <p:cNvPicPr>
            <a:picLocks noChangeAspect="1" noChangeArrowheads="1"/>
          </p:cNvPicPr>
          <p:nvPr/>
        </p:nvPicPr>
        <p:blipFill>
          <a:blip r:embed="rId2" cstate="print"/>
          <a:srcRect/>
          <a:stretch>
            <a:fillRect/>
          </a:stretch>
        </p:blipFill>
        <p:spPr bwMode="auto">
          <a:xfrm>
            <a:off x="990600" y="3429000"/>
            <a:ext cx="3513570" cy="3017837"/>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XHTML 2.0 and WHATWG</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In the mid 2000s, XHTML </a:t>
            </a:r>
            <a:r>
              <a:rPr lang="en-US" dirty="0"/>
              <a:t>2.0 proposed </a:t>
            </a:r>
            <a:r>
              <a:rPr lang="en-US" dirty="0" smtClean="0"/>
              <a:t>a revolutionary and substantial change to HTML.</a:t>
            </a:r>
          </a:p>
          <a:p>
            <a:pPr marL="342900" indent="-342900">
              <a:buFont typeface="Arial" panose="020B0604020202020204" pitchFamily="34" charset="0"/>
              <a:buChar char="•"/>
            </a:pPr>
            <a:r>
              <a:rPr lang="en-US" dirty="0" smtClean="0"/>
              <a:t>backwards compatibility with HTML and XHTML 1.0 was dropped. </a:t>
            </a:r>
          </a:p>
          <a:p>
            <a:pPr marL="342900" indent="-342900">
              <a:buFont typeface="Arial" panose="020B0604020202020204" pitchFamily="34" charset="0"/>
              <a:buChar char="•"/>
            </a:pPr>
            <a:r>
              <a:rPr lang="en-US" dirty="0" smtClean="0"/>
              <a:t>Browsers would become significantly less forgiving of invalid markup.</a:t>
            </a:r>
          </a:p>
          <a:p>
            <a:r>
              <a:rPr lang="en-US" dirty="0"/>
              <a:t>At around the same </a:t>
            </a:r>
            <a:r>
              <a:rPr lang="en-US" dirty="0" smtClean="0"/>
              <a:t>time, </a:t>
            </a:r>
            <a:r>
              <a:rPr lang="en-US" dirty="0"/>
              <a:t>a group of developers at Opera and Mozilla formed the </a:t>
            </a:r>
            <a:r>
              <a:rPr lang="en-US" b="1" dirty="0">
                <a:solidFill>
                  <a:schemeClr val="accent1"/>
                </a:solidFill>
              </a:rPr>
              <a:t>WHATWG</a:t>
            </a:r>
            <a:r>
              <a:rPr lang="en-US" dirty="0"/>
              <a:t> (Web Hypertext Application Technology Working Group) group within the W3C. </a:t>
            </a:r>
          </a:p>
          <a:p>
            <a:r>
              <a:rPr lang="en-US" dirty="0"/>
              <a:t>This group was not convinced that the W3C’s embrace of XML and its abandonment of backwards-compatibility was the best way forward for the web.</a:t>
            </a:r>
          </a:p>
        </p:txBody>
      </p:sp>
      <p:sp>
        <p:nvSpPr>
          <p:cNvPr id="4" name="Content Placeholder 3"/>
          <p:cNvSpPr>
            <a:spLocks noGrp="1"/>
          </p:cNvSpPr>
          <p:nvPr>
            <p:ph sz="quarter" idx="13"/>
          </p:nvPr>
        </p:nvSpPr>
        <p:spPr/>
        <p:txBody>
          <a:bodyPr>
            <a:normAutofit lnSpcReduction="10000"/>
          </a:bodyPr>
          <a:lstStyle/>
          <a:p>
            <a:r>
              <a:rPr lang="en-US" dirty="0" smtClean="0"/>
              <a:t>Where did it go?</a:t>
            </a:r>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HTML5</a:t>
            </a:r>
            <a:endParaRPr lang="en-US" dirty="0"/>
          </a:p>
        </p:txBody>
      </p:sp>
      <p:sp>
        <p:nvSpPr>
          <p:cNvPr id="3" name="Content Placeholder 2"/>
          <p:cNvSpPr>
            <a:spLocks noGrp="1"/>
          </p:cNvSpPr>
          <p:nvPr>
            <p:ph idx="1"/>
          </p:nvPr>
        </p:nvSpPr>
        <p:spPr/>
        <p:txBody>
          <a:bodyPr/>
          <a:lstStyle/>
          <a:p>
            <a:r>
              <a:rPr lang="en-US" dirty="0" smtClean="0"/>
              <a:t>By 2009, the W3C stopped work on XHTML 2.0 and instead adopted the work done by WHATWG and named it HTML5.</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The new hotness</a:t>
            </a:r>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HTML5</a:t>
            </a:r>
            <a:endParaRPr lang="en-US" dirty="0"/>
          </a:p>
        </p:txBody>
      </p:sp>
      <p:sp>
        <p:nvSpPr>
          <p:cNvPr id="3" name="Content Placeholder 2"/>
          <p:cNvSpPr>
            <a:spLocks noGrp="1"/>
          </p:cNvSpPr>
          <p:nvPr>
            <p:ph idx="1"/>
          </p:nvPr>
        </p:nvSpPr>
        <p:spPr/>
        <p:txBody>
          <a:bodyPr/>
          <a:lstStyle/>
          <a:p>
            <a:r>
              <a:rPr lang="en-US" dirty="0" smtClean="0"/>
              <a:t>There are three main aims to HTML5: </a:t>
            </a:r>
          </a:p>
          <a:p>
            <a:pPr marL="231775" indent="-231775">
              <a:buFont typeface="Arial" pitchFamily="34" charset="0"/>
              <a:buChar char="•"/>
            </a:pPr>
            <a:r>
              <a:rPr lang="en-US" dirty="0" smtClean="0"/>
              <a:t>Specify unambiguously how browsers should deal with invalid markup.</a:t>
            </a:r>
          </a:p>
          <a:p>
            <a:pPr marL="231775" indent="-231775">
              <a:buFont typeface="Arial" pitchFamily="34" charset="0"/>
              <a:buChar char="•"/>
            </a:pPr>
            <a:r>
              <a:rPr lang="en-US" dirty="0" smtClean="0"/>
              <a:t>Provide an open, non-proprietary programming framework (via Javascript) for creating rich web applications.</a:t>
            </a:r>
          </a:p>
          <a:p>
            <a:pPr marL="231775" indent="-231775">
              <a:buFont typeface="Arial" pitchFamily="34" charset="0"/>
              <a:buChar char="•"/>
            </a:pPr>
            <a:r>
              <a:rPr lang="en-US" dirty="0" smtClean="0"/>
              <a:t>Be backwards compatible with the existing web.</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Three main aims</a:t>
            </a:r>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HTML5</a:t>
            </a:r>
            <a:endParaRPr lang="en-US" dirty="0"/>
          </a:p>
        </p:txBody>
      </p:sp>
      <p:sp>
        <p:nvSpPr>
          <p:cNvPr id="3" name="Content Placeholder 2"/>
          <p:cNvSpPr>
            <a:spLocks noGrp="1"/>
          </p:cNvSpPr>
          <p:nvPr>
            <p:ph idx="1"/>
          </p:nvPr>
        </p:nvSpPr>
        <p:spPr/>
        <p:txBody>
          <a:bodyPr/>
          <a:lstStyle/>
          <a:p>
            <a:r>
              <a:rPr lang="en-US" dirty="0" smtClean="0"/>
              <a:t>While parts of the HTML5 are still being finalized, all of the major browser manufacturers have at least partially embraced HTML5. </a:t>
            </a:r>
          </a:p>
          <a:p>
            <a:r>
              <a:rPr lang="en-US" dirty="0" smtClean="0"/>
              <a:t>Certainly not all browsers and all versions support every feature of HTML5. </a:t>
            </a:r>
          </a:p>
          <a:p>
            <a:r>
              <a:rPr lang="en-US" dirty="0" smtClean="0"/>
              <a:t>This is in fact by design. HTML in HTML5 is now a living language: that is, it is a language that evolves and develops over time. </a:t>
            </a:r>
          </a:p>
          <a:p>
            <a:r>
              <a:rPr lang="en-US" dirty="0" smtClean="0"/>
              <a:t>As such, every browser will support a gradually increasing subset of HTML5 capabilities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It evolves</a:t>
            </a:r>
            <a:endParaRPr lang="en-US"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HTML </a:t>
            </a:r>
            <a:r>
              <a:rPr lang="en-US" dirty="0" smtClean="0">
                <a:solidFill>
                  <a:schemeClr val="tx2"/>
                </a:solidFill>
              </a:rPr>
              <a:t>SYNTAX</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2</a:t>
            </a:r>
            <a:r>
              <a:rPr lang="en-US" dirty="0" smtClean="0"/>
              <a:t> of </a:t>
            </a:r>
            <a:r>
              <a:rPr lang="en-US" dirty="0" smtClean="0">
                <a:solidFill>
                  <a:schemeClr val="tx1"/>
                </a:solidFill>
              </a:rPr>
              <a:t>6</a:t>
            </a:r>
            <a:endParaRPr lang="en-US" dirty="0">
              <a:solidFill>
                <a:schemeClr val="tx1"/>
              </a:solidFill>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Elements and Attributes</a:t>
            </a:r>
            <a:endParaRPr lang="en-US" dirty="0"/>
          </a:p>
        </p:txBody>
      </p:sp>
      <p:sp>
        <p:nvSpPr>
          <p:cNvPr id="3" name="Content Placeholder 2"/>
          <p:cNvSpPr>
            <a:spLocks noGrp="1"/>
          </p:cNvSpPr>
          <p:nvPr>
            <p:ph idx="1"/>
          </p:nvPr>
        </p:nvSpPr>
        <p:spPr/>
        <p:txBody>
          <a:bodyPr/>
          <a:lstStyle/>
          <a:p>
            <a:r>
              <a:rPr lang="en-US" b="1" dirty="0" smtClean="0">
                <a:solidFill>
                  <a:schemeClr val="accent1"/>
                </a:solidFill>
              </a:rPr>
              <a:t>HTML documents </a:t>
            </a:r>
            <a:r>
              <a:rPr lang="en-US" dirty="0" smtClean="0"/>
              <a:t>are composed of textual content and HTML elements. </a:t>
            </a:r>
          </a:p>
          <a:p>
            <a:r>
              <a:rPr lang="en-US" dirty="0" smtClean="0"/>
              <a:t>An </a:t>
            </a:r>
            <a:r>
              <a:rPr lang="en-US" b="1" dirty="0" smtClean="0">
                <a:solidFill>
                  <a:schemeClr val="accent1"/>
                </a:solidFill>
              </a:rPr>
              <a:t>HTML element</a:t>
            </a:r>
            <a:r>
              <a:rPr lang="en-US" dirty="0" smtClean="0">
                <a:solidFill>
                  <a:schemeClr val="accent1"/>
                </a:solidFill>
              </a:rPr>
              <a:t> </a:t>
            </a:r>
            <a:r>
              <a:rPr lang="en-US" dirty="0" smtClean="0"/>
              <a:t>can contain text, other elements, or be empty. It is identified in the HTML document by tags.</a:t>
            </a:r>
          </a:p>
          <a:p>
            <a:r>
              <a:rPr lang="en-US" dirty="0" smtClean="0"/>
              <a:t>HTML elements can also contain attributes. An </a:t>
            </a:r>
            <a:r>
              <a:rPr lang="en-US" b="1" dirty="0" smtClean="0">
                <a:solidFill>
                  <a:schemeClr val="accent1"/>
                </a:solidFill>
              </a:rPr>
              <a:t>HTML attribute</a:t>
            </a:r>
            <a:r>
              <a:rPr lang="en-US" dirty="0" smtClean="0">
                <a:solidFill>
                  <a:schemeClr val="accent1"/>
                </a:solidFill>
              </a:rPr>
              <a:t> </a:t>
            </a:r>
            <a:r>
              <a:rPr lang="en-US" dirty="0" smtClean="0"/>
              <a:t>is a name=value pair that provides more information about the HTML element. </a:t>
            </a:r>
          </a:p>
          <a:p>
            <a:r>
              <a:rPr lang="en-US" i="1" dirty="0" smtClean="0"/>
              <a:t>In XHTML, attribute values had to be enclosed in quotes; in HTML5, the quotes are optional.</a:t>
            </a:r>
            <a:endParaRPr lang="en-US" i="1" dirty="0"/>
          </a:p>
        </p:txBody>
      </p:sp>
      <p:sp>
        <p:nvSpPr>
          <p:cNvPr id="4" name="Content Placeholder 3"/>
          <p:cNvSpPr>
            <a:spLocks noGrp="1"/>
          </p:cNvSpPr>
          <p:nvPr>
            <p:ph sz="quarter" idx="13"/>
          </p:nvPr>
        </p:nvSpPr>
        <p:spPr/>
        <p:txBody>
          <a:bodyPr>
            <a:normAutofit lnSpcReduction="10000"/>
          </a:bodyPr>
          <a:lstStyle/>
          <a:p>
            <a:r>
              <a:rPr lang="en-US" dirty="0" smtClean="0"/>
              <a:t>More syntax</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Objectives</a:t>
            </a:r>
            <a:endParaRPr lang="en-US" dirty="0"/>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600200" y="1076980"/>
            <a:ext cx="2971800" cy="954107"/>
          </a:xfrm>
          <a:prstGeom prst="rect">
            <a:avLst/>
          </a:prstGeom>
          <a:noFill/>
        </p:spPr>
        <p:txBody>
          <a:bodyPr wrap="square" rtlCol="0">
            <a:spAutoFit/>
          </a:bodyPr>
          <a:lstStyle/>
          <a:p>
            <a:r>
              <a:rPr lang="en-US" sz="2800" dirty="0" smtClean="0">
                <a:solidFill>
                  <a:schemeClr val="bg2"/>
                </a:solidFill>
                <a:latin typeface="Rockwell Condensed" pitchFamily="18" charset="0"/>
              </a:rPr>
              <a:t>HTML </a:t>
            </a:r>
            <a:r>
              <a:rPr lang="en-US" sz="2800" dirty="0" smtClean="0">
                <a:solidFill>
                  <a:schemeClr val="accent5"/>
                </a:solidFill>
                <a:latin typeface="Rockwell Condensed" pitchFamily="18" charset="0"/>
              </a:rPr>
              <a:t>Defined </a:t>
            </a:r>
            <a:r>
              <a:rPr lang="en-US" sz="2800" dirty="0" smtClean="0">
                <a:solidFill>
                  <a:schemeClr val="bg2"/>
                </a:solidFill>
                <a:latin typeface="Rockwell Condensed" pitchFamily="18" charset="0"/>
              </a:rPr>
              <a:t>and its </a:t>
            </a:r>
            <a:r>
              <a:rPr lang="en-US" sz="2800" dirty="0" smtClean="0">
                <a:solidFill>
                  <a:schemeClr val="accent5"/>
                </a:solidFill>
                <a:latin typeface="Rockwell Condensed" pitchFamily="18" charset="0"/>
              </a:rPr>
              <a:t>History</a:t>
            </a:r>
            <a:endParaRPr lang="en-US" sz="2800" dirty="0">
              <a:solidFill>
                <a:schemeClr val="accent5"/>
              </a:solidFill>
              <a:latin typeface="Rockwell Condensed" pitchFamily="18" charset="0"/>
            </a:endParaRP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smtClean="0">
                <a:solidFill>
                  <a:schemeClr val="bg2"/>
                </a:solidFill>
                <a:latin typeface="Rockwell Condensed" pitchFamily="18" charset="0"/>
              </a:rPr>
              <a:t>HTML </a:t>
            </a:r>
            <a:r>
              <a:rPr lang="en-US" sz="2800" dirty="0" smtClean="0">
                <a:solidFill>
                  <a:schemeClr val="accent5"/>
                </a:solidFill>
                <a:latin typeface="Rockwell Condensed" pitchFamily="18" charset="0"/>
              </a:rPr>
              <a:t>Syntax</a:t>
            </a:r>
            <a:endParaRPr lang="en-US" sz="2800" dirty="0">
              <a:solidFill>
                <a:schemeClr val="accent5"/>
              </a:solidFill>
              <a:latin typeface="Rockwell Condensed" pitchFamily="18" charset="0"/>
            </a:endParaRP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12556" y="2524780"/>
            <a:ext cx="2730844"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Semantic </a:t>
            </a:r>
            <a:r>
              <a:rPr lang="en-US" sz="2800" dirty="0" smtClean="0">
                <a:solidFill>
                  <a:schemeClr val="bg2"/>
                </a:solidFill>
                <a:latin typeface="Rockwell Condensed" pitchFamily="18" charset="0"/>
              </a:rPr>
              <a:t>Markup</a:t>
            </a:r>
            <a:endParaRPr lang="en-US" sz="2800" dirty="0">
              <a:solidFill>
                <a:schemeClr val="tx2"/>
              </a:solidFill>
              <a:latin typeface="Rockwell Condensed" pitchFamily="18" charset="0"/>
            </a:endParaRP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Structure </a:t>
            </a:r>
            <a:r>
              <a:rPr lang="en-US" sz="2800" dirty="0" smtClean="0">
                <a:solidFill>
                  <a:schemeClr val="bg2"/>
                </a:solidFill>
                <a:latin typeface="Rockwell Condensed" pitchFamily="18" charset="0"/>
              </a:rPr>
              <a:t>of HTML</a:t>
            </a:r>
            <a:endParaRPr lang="en-US" sz="2800" dirty="0">
              <a:solidFill>
                <a:schemeClr val="tx2"/>
              </a:solidFill>
              <a:latin typeface="Rockwell Condensed" pitchFamily="18" charset="0"/>
            </a:endParaRP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04319" y="3972580"/>
            <a:ext cx="2891481" cy="523220"/>
          </a:xfrm>
          <a:prstGeom prst="rect">
            <a:avLst/>
          </a:prstGeom>
          <a:noFill/>
        </p:spPr>
        <p:txBody>
          <a:bodyPr wrap="square" rtlCol="0">
            <a:spAutoFit/>
          </a:bodyPr>
          <a:lstStyle/>
          <a:p>
            <a:r>
              <a:rPr lang="en-US" sz="2800" dirty="0" smtClean="0">
                <a:solidFill>
                  <a:schemeClr val="bg1"/>
                </a:solidFill>
                <a:latin typeface="Rockwell Condensed" pitchFamily="18" charset="0"/>
              </a:rPr>
              <a:t>Quick Tour </a:t>
            </a:r>
            <a:r>
              <a:rPr lang="en-US" sz="2800" dirty="0" smtClean="0">
                <a:solidFill>
                  <a:schemeClr val="bg2"/>
                </a:solidFill>
                <a:latin typeface="Rockwell Condensed" pitchFamily="18" charset="0"/>
              </a:rPr>
              <a:t>of </a:t>
            </a:r>
            <a:r>
              <a:rPr lang="en-US" sz="2800" dirty="0" smtClean="0">
                <a:solidFill>
                  <a:schemeClr val="accent5"/>
                </a:solidFill>
                <a:latin typeface="Rockwell Condensed" pitchFamily="18" charset="0"/>
              </a:rPr>
              <a:t>HTML</a:t>
            </a:r>
            <a:endParaRPr lang="en-US" sz="2800" dirty="0">
              <a:solidFill>
                <a:schemeClr val="accent5"/>
              </a:solidFill>
              <a:latin typeface="Rockwell Condensed" pitchFamily="18" charset="0"/>
            </a:endParaRP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954107"/>
          </a:xfrm>
          <a:prstGeom prst="rect">
            <a:avLst/>
          </a:prstGeom>
          <a:noFill/>
        </p:spPr>
        <p:txBody>
          <a:bodyPr wrap="square" rtlCol="0">
            <a:spAutoFit/>
          </a:bodyPr>
          <a:lstStyle/>
          <a:p>
            <a:r>
              <a:rPr lang="en-US" sz="2800" dirty="0" smtClean="0">
                <a:solidFill>
                  <a:schemeClr val="bg2"/>
                </a:solidFill>
                <a:latin typeface="Rockwell Condensed" pitchFamily="18" charset="0"/>
              </a:rPr>
              <a:t>HTML </a:t>
            </a:r>
          </a:p>
          <a:p>
            <a:r>
              <a:rPr lang="en-US" sz="2800" dirty="0" smtClean="0">
                <a:solidFill>
                  <a:schemeClr val="accent5"/>
                </a:solidFill>
                <a:latin typeface="Rockwell Condensed" pitchFamily="18" charset="0"/>
              </a:rPr>
              <a:t>Semantic Elements</a:t>
            </a:r>
            <a:endParaRPr lang="en-US" sz="2800" dirty="0">
              <a:solidFill>
                <a:schemeClr val="accent5"/>
              </a:solidFill>
              <a:latin typeface="Rockwell Condensed" pitchFamily="18" charset="0"/>
            </a:endParaRP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1</a:t>
            </a:r>
            <a:endParaRPr lang="en-US" sz="7200" dirty="0">
              <a:solidFill>
                <a:schemeClr val="bg1"/>
              </a:solidFill>
              <a:latin typeface="Rockwell Extra Bold" pitchFamily="18" charset="0"/>
            </a:endParaRP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2</a:t>
            </a:r>
            <a:endParaRPr lang="en-US" sz="7200" dirty="0">
              <a:solidFill>
                <a:schemeClr val="bg1"/>
              </a:solidFill>
              <a:latin typeface="Rockwell Extra Bold" pitchFamily="18" charset="0"/>
            </a:endParaRP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3</a:t>
            </a:r>
            <a:endParaRPr lang="en-US" sz="7200" dirty="0">
              <a:solidFill>
                <a:schemeClr val="bg1"/>
              </a:solidFill>
              <a:latin typeface="Rockwell Extra Bold" pitchFamily="18" charset="0"/>
            </a:endParaRP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4</a:t>
            </a:r>
            <a:endParaRPr lang="en-US" sz="7200" dirty="0">
              <a:solidFill>
                <a:schemeClr val="bg1"/>
              </a:solidFill>
              <a:latin typeface="Rockwell Extra Bold" pitchFamily="18" charset="0"/>
            </a:endParaRP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5</a:t>
            </a:r>
            <a:endParaRPr lang="en-US" sz="7200" dirty="0">
              <a:solidFill>
                <a:schemeClr val="bg1"/>
              </a:solidFill>
              <a:latin typeface="Rockwell Extra Bold" pitchFamily="18" charset="0"/>
            </a:endParaRP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6</a:t>
            </a:r>
            <a:endParaRPr lang="en-US" sz="7200" dirty="0">
              <a:solidFill>
                <a:schemeClr val="bg1"/>
              </a:solidFill>
              <a:latin typeface="Rockwell Extra Bold" pitchFamily="18"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smtClean="0"/>
              <a:t>What HTML lets you do</a:t>
            </a:r>
            <a:endParaRPr lang="en-CA" dirty="0"/>
          </a:p>
        </p:txBody>
      </p:sp>
      <p:sp>
        <p:nvSpPr>
          <p:cNvPr id="3" name="Content Placeholder 2"/>
          <p:cNvSpPr txBox="1">
            <a:spLocks/>
          </p:cNvSpPr>
          <p:nvPr/>
        </p:nvSpPr>
        <p:spPr>
          <a:xfrm>
            <a:off x="914400" y="1646237"/>
            <a:ext cx="6400800" cy="4525963"/>
          </a:xfrm>
          <a:prstGeom prst="rect">
            <a:avLst/>
          </a:prstGeom>
        </p:spPr>
        <p:txBody>
          <a:bodyPr/>
          <a:lstStyle/>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kumimoji="0" lang="en-US" sz="3200" b="0" i="0" u="none" strike="noStrike" kern="1200" cap="none" spc="0" normalizeH="0" baseline="0" noProof="0" dirty="0" smtClean="0">
                <a:ln>
                  <a:noFill/>
                </a:ln>
                <a:solidFill>
                  <a:schemeClr val="tx1"/>
                </a:solidFill>
                <a:effectLst/>
                <a:uLnTx/>
                <a:uFillTx/>
                <a:latin typeface="+mn-lt"/>
                <a:ea typeface="+mn-ea"/>
                <a:cs typeface="+mn-cs"/>
              </a:rPr>
              <a:t>Insert images</a:t>
            </a:r>
            <a:r>
              <a:rPr kumimoji="0" lang="en-US" sz="3200" b="0" i="0" u="none" strike="noStrike" kern="1200" cap="none" spc="0" normalizeH="0" noProof="0" dirty="0" smtClean="0">
                <a:ln>
                  <a:noFill/>
                </a:ln>
                <a:solidFill>
                  <a:schemeClr val="tx1"/>
                </a:solidFill>
                <a:effectLst/>
                <a:uLnTx/>
                <a:uFillTx/>
                <a:latin typeface="+mn-lt"/>
                <a:ea typeface="+mn-ea"/>
                <a:cs typeface="+mn-cs"/>
              </a:rPr>
              <a:t> using the </a:t>
            </a:r>
            <a:r>
              <a:rPr kumimoji="0" lang="en-US" sz="3200" b="1" i="0" u="none" strike="noStrike" kern="1200" cap="none" spc="0" normalizeH="0" noProof="0" dirty="0" smtClean="0">
                <a:ln>
                  <a:noFill/>
                </a:ln>
                <a:solidFill>
                  <a:schemeClr val="tx1"/>
                </a:solidFill>
                <a:effectLst/>
                <a:uLnTx/>
                <a:uFillTx/>
                <a:latin typeface="+mn-lt"/>
                <a:ea typeface="+mn-ea"/>
                <a:cs typeface="+mn-cs"/>
              </a:rPr>
              <a:t>&lt;</a:t>
            </a:r>
            <a:r>
              <a:rPr kumimoji="0" lang="en-US" sz="3200" b="1" i="0" u="none" strike="noStrike" kern="1200" cap="none" spc="0" normalizeH="0" noProof="0" dirty="0" err="1" smtClean="0">
                <a:ln>
                  <a:noFill/>
                </a:ln>
                <a:solidFill>
                  <a:schemeClr val="tx1"/>
                </a:solidFill>
                <a:effectLst/>
                <a:uLnTx/>
                <a:uFillTx/>
                <a:latin typeface="+mn-lt"/>
                <a:ea typeface="+mn-ea"/>
                <a:cs typeface="+mn-cs"/>
              </a:rPr>
              <a:t>img</a:t>
            </a:r>
            <a:r>
              <a:rPr kumimoji="0" lang="en-US" sz="3200" b="1" i="0" u="none" strike="noStrike" kern="1200" cap="none" spc="0" normalizeH="0" noProof="0" dirty="0" smtClean="0">
                <a:ln>
                  <a:noFill/>
                </a:ln>
                <a:solidFill>
                  <a:schemeClr val="tx1"/>
                </a:solidFill>
                <a:effectLst/>
                <a:uLnTx/>
                <a:uFillTx/>
                <a:latin typeface="+mn-lt"/>
                <a:ea typeface="+mn-ea"/>
                <a:cs typeface="+mn-cs"/>
              </a:rPr>
              <a:t>&gt; </a:t>
            </a:r>
            <a:r>
              <a:rPr kumimoji="0" lang="en-US" sz="3200" b="0" i="0" u="none" strike="noStrike" kern="1200" cap="none" spc="0" normalizeH="0" noProof="0" dirty="0" smtClean="0">
                <a:ln>
                  <a:noFill/>
                </a:ln>
                <a:solidFill>
                  <a:schemeClr val="tx1"/>
                </a:solidFill>
                <a:effectLst/>
                <a:uLnTx/>
                <a:uFillTx/>
                <a:latin typeface="+mn-lt"/>
                <a:ea typeface="+mn-ea"/>
                <a:cs typeface="+mn-cs"/>
              </a:rPr>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smtClean="0"/>
              <a:t>Create links</a:t>
            </a:r>
            <a:r>
              <a:rPr lang="en-US" sz="3200" dirty="0" smtClean="0"/>
              <a:t> with the </a:t>
            </a:r>
            <a:r>
              <a:rPr lang="en-US" sz="3200" b="1" dirty="0" smtClean="0"/>
              <a:t>&lt;a&gt; </a:t>
            </a:r>
            <a:r>
              <a:rPr lang="en-US" sz="3200" dirty="0" smtClean="0"/>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smtClean="0"/>
              <a:t>Create</a:t>
            </a:r>
            <a:r>
              <a:rPr lang="en-US" sz="3200" dirty="0" smtClean="0"/>
              <a:t> lists with the </a:t>
            </a:r>
            <a:r>
              <a:rPr lang="en-US" sz="3200" b="1" dirty="0" smtClean="0"/>
              <a:t>&lt;</a:t>
            </a:r>
            <a:r>
              <a:rPr lang="en-US" sz="3200" b="1" dirty="0" err="1" smtClean="0"/>
              <a:t>ul</a:t>
            </a:r>
            <a:r>
              <a:rPr lang="en-US" sz="3200" b="1" dirty="0" smtClean="0"/>
              <a:t>&gt;, &lt;</a:t>
            </a:r>
            <a:r>
              <a:rPr lang="en-US" sz="3200" b="1" dirty="0" err="1" smtClean="0"/>
              <a:t>ol</a:t>
            </a:r>
            <a:r>
              <a:rPr lang="en-US" sz="3200" b="1" dirty="0" smtClean="0"/>
              <a:t>&gt; </a:t>
            </a:r>
            <a:r>
              <a:rPr lang="en-US" sz="3200" dirty="0" smtClean="0"/>
              <a:t>and </a:t>
            </a:r>
            <a:r>
              <a:rPr lang="en-US" sz="3200" b="1" dirty="0" smtClean="0"/>
              <a:t>&lt;</a:t>
            </a:r>
            <a:r>
              <a:rPr lang="en-US" sz="3200" b="1" dirty="0" err="1" smtClean="0"/>
              <a:t>li</a:t>
            </a:r>
            <a:r>
              <a:rPr lang="en-US" sz="3200" b="1" dirty="0" smtClean="0"/>
              <a:t>&gt; </a:t>
            </a:r>
            <a:r>
              <a:rPr lang="en-US" sz="3200" dirty="0" smtClean="0"/>
              <a:t>tags</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kumimoji="0" lang="en-US" sz="3200" b="0" i="0" u="none" strike="noStrike" kern="1200" cap="none" spc="0" normalizeH="0" baseline="0" noProof="0" dirty="0" smtClean="0">
                <a:ln>
                  <a:noFill/>
                </a:ln>
                <a:solidFill>
                  <a:schemeClr val="tx1"/>
                </a:solidFill>
                <a:effectLst/>
                <a:uLnTx/>
                <a:uFillTx/>
                <a:latin typeface="+mn-lt"/>
                <a:ea typeface="+mn-ea"/>
                <a:cs typeface="+mn-cs"/>
              </a:rPr>
              <a:t>Create</a:t>
            </a:r>
            <a:r>
              <a:rPr kumimoji="0" lang="en-US" sz="3200" b="0" i="0" u="none" strike="noStrike" kern="1200" cap="none" spc="0" normalizeH="0" noProof="0" dirty="0" smtClean="0">
                <a:ln>
                  <a:noFill/>
                </a:ln>
                <a:solidFill>
                  <a:schemeClr val="tx1"/>
                </a:solidFill>
                <a:effectLst/>
                <a:uLnTx/>
                <a:uFillTx/>
                <a:latin typeface="+mn-lt"/>
                <a:ea typeface="+mn-ea"/>
                <a:cs typeface="+mn-cs"/>
              </a:rPr>
              <a:t> headings with </a:t>
            </a:r>
            <a:r>
              <a:rPr kumimoji="0" lang="en-US" sz="3200" b="1" i="0" u="none" strike="noStrike" kern="1200" cap="none" spc="0" normalizeH="0" noProof="0" dirty="0" smtClean="0">
                <a:ln>
                  <a:noFill/>
                </a:ln>
                <a:solidFill>
                  <a:schemeClr val="tx1"/>
                </a:solidFill>
                <a:effectLst/>
                <a:uLnTx/>
                <a:uFillTx/>
                <a:latin typeface="+mn-lt"/>
                <a:ea typeface="+mn-ea"/>
                <a:cs typeface="+mn-cs"/>
              </a:rPr>
              <a:t>&lt;H1&gt;, &lt;H2&gt;, …, &lt;H6&gt;</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baseline="0" dirty="0" smtClean="0"/>
              <a:t>Define </a:t>
            </a:r>
            <a:r>
              <a:rPr lang="en-US" sz="3200" baseline="0" dirty="0" err="1" smtClean="0"/>
              <a:t>metatdata</a:t>
            </a:r>
            <a:r>
              <a:rPr lang="en-US" sz="3200" baseline="0" dirty="0" smtClean="0"/>
              <a:t> with </a:t>
            </a:r>
            <a:r>
              <a:rPr lang="en-US" sz="3200" b="1" baseline="0" dirty="0" smtClean="0"/>
              <a:t>&lt;meta&gt;</a:t>
            </a:r>
            <a:r>
              <a:rPr lang="en-US" sz="3200" b="1" dirty="0" smtClean="0"/>
              <a:t> </a:t>
            </a:r>
            <a:r>
              <a:rPr lang="en-US" sz="3200" dirty="0" smtClean="0"/>
              <a:t>tag</a:t>
            </a:r>
          </a:p>
          <a:p>
            <a:pPr marL="342900" marR="0" lvl="0" indent="-342900" algn="l" defTabSz="914400" rtl="0" eaLnBrk="1" fontAlgn="auto" latinLnBrk="0" hangingPunct="1">
              <a:lnSpc>
                <a:spcPct val="100000"/>
              </a:lnSpc>
              <a:spcBef>
                <a:spcPct val="20000"/>
              </a:spcBef>
              <a:spcAft>
                <a:spcPts val="0"/>
              </a:spcAft>
              <a:buClr>
                <a:schemeClr val="accent3">
                  <a:lumMod val="75000"/>
                </a:schemeClr>
              </a:buClr>
              <a:buSzTx/>
              <a:buFont typeface="Wingdings" pitchFamily="2" charset="2"/>
              <a:buChar char="§"/>
              <a:tabLst/>
              <a:defRPr/>
            </a:pPr>
            <a:r>
              <a:rPr lang="en-US" sz="3200" noProof="0" dirty="0" smtClean="0"/>
              <a:t>And much more…</a:t>
            </a:r>
            <a:endParaRPr kumimoji="0" lang="en-US" sz="3200" b="0" i="0" u="none" strike="noStrike" kern="1200" cap="none" spc="0" normalizeH="0" baseline="0" noProof="0" dirty="0" smtClean="0">
              <a:ln>
                <a:noFill/>
              </a:ln>
              <a:solidFill>
                <a:schemeClr val="tx1"/>
              </a:solidFill>
              <a:effectLst/>
              <a:uLnTx/>
              <a:uFillTx/>
              <a:latin typeface="+mn-lt"/>
              <a:ea typeface="+mn-ea"/>
              <a:cs typeface="+mn-c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Elements and Attributes</a:t>
            </a:r>
            <a:endParaRPr lang="en-US" dirty="0"/>
          </a:p>
        </p:txBody>
      </p:sp>
      <p:graphicFrame>
        <p:nvGraphicFramePr>
          <p:cNvPr id="5123" name="Object 3"/>
          <p:cNvGraphicFramePr>
            <a:graphicFrameLocks noChangeAspect="1"/>
          </p:cNvGraphicFramePr>
          <p:nvPr/>
        </p:nvGraphicFramePr>
        <p:xfrm>
          <a:off x="914400" y="1600200"/>
          <a:ext cx="6877050" cy="2501900"/>
        </p:xfrm>
        <a:graphic>
          <a:graphicData uri="http://schemas.openxmlformats.org/presentationml/2006/ole">
            <mc:AlternateContent xmlns:mc="http://schemas.openxmlformats.org/markup-compatibility/2006">
              <mc:Choice xmlns:v="urn:schemas-microsoft-com:vml" Requires="v">
                <p:oleObj spid="_x0000_s5160" name="Visio" r:id="rId3" imgW="6877044" imgH="2501900" progId="Visio.Drawing.11">
                  <p:embed/>
                </p:oleObj>
              </mc:Choice>
              <mc:Fallback>
                <p:oleObj name="Visio" r:id="rId3" imgW="6877044" imgH="2501900" progId="Visio.Drawing.11">
                  <p:embed/>
                  <p:pic>
                    <p:nvPicPr>
                      <p:cNvPr id="0" name="Picture 3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600200"/>
                        <a:ext cx="6877050" cy="250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Nesting HTML elements</a:t>
            </a:r>
            <a:endParaRPr lang="en-US" dirty="0"/>
          </a:p>
        </p:txBody>
      </p:sp>
      <p:sp>
        <p:nvSpPr>
          <p:cNvPr id="3" name="Content Placeholder 2"/>
          <p:cNvSpPr>
            <a:spLocks noGrp="1"/>
          </p:cNvSpPr>
          <p:nvPr>
            <p:ph idx="1"/>
          </p:nvPr>
        </p:nvSpPr>
        <p:spPr/>
        <p:txBody>
          <a:bodyPr/>
          <a:lstStyle/>
          <a:p>
            <a:r>
              <a:rPr lang="en-US" dirty="0" smtClean="0"/>
              <a:t>Often an HTML element will contain other HTML elements. </a:t>
            </a:r>
          </a:p>
          <a:p>
            <a:r>
              <a:rPr lang="en-US" dirty="0" smtClean="0"/>
              <a:t>In such a case, the container element is said to be a parent of the contained, or child, element. </a:t>
            </a:r>
          </a:p>
          <a:p>
            <a:r>
              <a:rPr lang="en-US" dirty="0" smtClean="0"/>
              <a:t>Any elements contained within the child are said to be </a:t>
            </a:r>
            <a:r>
              <a:rPr lang="en-US" b="1" dirty="0" smtClean="0">
                <a:solidFill>
                  <a:schemeClr val="accent1"/>
                </a:solidFill>
              </a:rPr>
              <a:t>descendents</a:t>
            </a:r>
            <a:r>
              <a:rPr lang="en-US" dirty="0" smtClean="0"/>
              <a:t> of the parent element; likewise, any given child element, may have a variety of </a:t>
            </a:r>
            <a:r>
              <a:rPr lang="en-US" b="1" dirty="0" smtClean="0">
                <a:solidFill>
                  <a:schemeClr val="accent1"/>
                </a:solidFill>
              </a:rPr>
              <a:t>ancestors</a:t>
            </a:r>
            <a:r>
              <a:rPr lang="en-US" b="1" dirty="0" smtClean="0"/>
              <a:t>.</a:t>
            </a:r>
            <a:endParaRPr lang="en-US" dirty="0"/>
          </a:p>
        </p:txBody>
      </p:sp>
      <p:sp>
        <p:nvSpPr>
          <p:cNvPr id="4" name="Content Placeholder 3"/>
          <p:cNvSpPr>
            <a:spLocks noGrp="1"/>
          </p:cNvSpPr>
          <p:nvPr>
            <p:ph sz="quarter" idx="13"/>
          </p:nvPr>
        </p:nvSpPr>
        <p:spPr/>
        <p:txBody>
          <a:bodyPr>
            <a:normAutofit lnSpcReduction="10000"/>
          </a:bodyPr>
          <a:lstStyle/>
          <a:p>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Hierarchy of elements</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3792806942"/>
              </p:ext>
            </p:extLst>
          </p:nvPr>
        </p:nvGraphicFramePr>
        <p:xfrm>
          <a:off x="990600" y="914400"/>
          <a:ext cx="5519262" cy="5486400"/>
        </p:xfrm>
        <a:graphic>
          <a:graphicData uri="http://schemas.openxmlformats.org/presentationml/2006/ole">
            <mc:AlternateContent xmlns:mc="http://schemas.openxmlformats.org/markup-compatibility/2006">
              <mc:Choice xmlns:v="urn:schemas-microsoft-com:vml" Requires="v">
                <p:oleObj spid="_x0000_s6183" name="Visio" r:id="rId3" imgW="5865937" imgH="5830921" progId="Visio.Drawing.11">
                  <p:embed/>
                </p:oleObj>
              </mc:Choice>
              <mc:Fallback>
                <p:oleObj name="Visio" r:id="rId3" imgW="5865937" imgH="5830921"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914400"/>
                        <a:ext cx="5519262" cy="5486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Nesting HTML elements</a:t>
            </a:r>
            <a:endParaRPr lang="en-US" dirty="0"/>
          </a:p>
        </p:txBody>
      </p:sp>
      <p:sp>
        <p:nvSpPr>
          <p:cNvPr id="3" name="Content Placeholder 2"/>
          <p:cNvSpPr>
            <a:spLocks noGrp="1"/>
          </p:cNvSpPr>
          <p:nvPr>
            <p:ph idx="1"/>
          </p:nvPr>
        </p:nvSpPr>
        <p:spPr/>
        <p:txBody>
          <a:bodyPr/>
          <a:lstStyle/>
          <a:p>
            <a:r>
              <a:rPr lang="en-US" dirty="0" smtClean="0"/>
              <a:t>In order to properly construct a hierarchy of elements, your browser expects each HTML nested element to be properly nested. </a:t>
            </a:r>
          </a:p>
          <a:p>
            <a:r>
              <a:rPr lang="en-US" dirty="0" smtClean="0"/>
              <a:t>That is, a child’s ending tag must occur before its parent’s ending tag.</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graphicFrame>
        <p:nvGraphicFramePr>
          <p:cNvPr id="7170" name="Object 2"/>
          <p:cNvGraphicFramePr>
            <a:graphicFrameLocks noChangeAspect="1"/>
          </p:cNvGraphicFramePr>
          <p:nvPr/>
        </p:nvGraphicFramePr>
        <p:xfrm>
          <a:off x="914400" y="3622675"/>
          <a:ext cx="5305425" cy="2930525"/>
        </p:xfrm>
        <a:graphic>
          <a:graphicData uri="http://schemas.openxmlformats.org/presentationml/2006/ole">
            <mc:AlternateContent xmlns:mc="http://schemas.openxmlformats.org/markup-compatibility/2006">
              <mc:Choice xmlns:v="urn:schemas-microsoft-com:vml" Requires="v">
                <p:oleObj spid="_x0000_s7207" name="Visio" r:id="rId3" imgW="5305411" imgH="2930457" progId="Visio.Drawing.11">
                  <p:embed/>
                </p:oleObj>
              </mc:Choice>
              <mc:Fallback>
                <p:oleObj name="Visio" r:id="rId3" imgW="5305411" imgH="29304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3622675"/>
                        <a:ext cx="5305425" cy="2930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tx2"/>
                </a:solidFill>
              </a:rPr>
              <a:t>SEMANTIC </a:t>
            </a:r>
            <a:r>
              <a:rPr lang="en-US" dirty="0" smtClean="0"/>
              <a:t>MARKUP</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3</a:t>
            </a:r>
            <a:r>
              <a:rPr lang="en-US" dirty="0" smtClean="0"/>
              <a:t> of </a:t>
            </a:r>
            <a:r>
              <a:rPr lang="en-US" dirty="0" smtClean="0">
                <a:solidFill>
                  <a:schemeClr val="tx1"/>
                </a:solidFill>
              </a:rPr>
              <a:t>6</a:t>
            </a:r>
            <a:endParaRPr lang="en-US" dirty="0">
              <a:solidFill>
                <a:schemeClr val="tx1"/>
              </a:solidFill>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Markup</a:t>
            </a:r>
            <a:endParaRPr lang="en-US" dirty="0"/>
          </a:p>
        </p:txBody>
      </p:sp>
      <p:sp>
        <p:nvSpPr>
          <p:cNvPr id="3" name="Content Placeholder 2"/>
          <p:cNvSpPr>
            <a:spLocks noGrp="1"/>
          </p:cNvSpPr>
          <p:nvPr>
            <p:ph idx="1"/>
          </p:nvPr>
        </p:nvSpPr>
        <p:spPr/>
        <p:txBody>
          <a:bodyPr/>
          <a:lstStyle/>
          <a:p>
            <a:r>
              <a:rPr lang="en-US" dirty="0" smtClean="0"/>
              <a:t>Over the past decade, a strong and broad consensus has grown around the belief that HTML documents should </a:t>
            </a:r>
            <a:r>
              <a:rPr lang="en-US" b="1" dirty="0" smtClean="0"/>
              <a:t>only</a:t>
            </a:r>
            <a:r>
              <a:rPr lang="en-US" dirty="0" smtClean="0"/>
              <a:t> focus on the structure of the document.</a:t>
            </a:r>
          </a:p>
          <a:p>
            <a:r>
              <a:rPr lang="en-US" dirty="0" smtClean="0"/>
              <a:t>Information about how the content should look when it is displayed in the browser is best left to CSS (Cascading Style Sheets).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What does it mean?</a:t>
            </a:r>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Markup</a:t>
            </a:r>
            <a:endParaRPr lang="en-US" dirty="0"/>
          </a:p>
        </p:txBody>
      </p:sp>
      <p:sp>
        <p:nvSpPr>
          <p:cNvPr id="3" name="Content Placeholder 2"/>
          <p:cNvSpPr>
            <a:spLocks noGrp="1"/>
          </p:cNvSpPr>
          <p:nvPr>
            <p:ph idx="1"/>
          </p:nvPr>
        </p:nvSpPr>
        <p:spPr/>
        <p:txBody>
          <a:bodyPr/>
          <a:lstStyle/>
          <a:p>
            <a:r>
              <a:rPr lang="en-US" dirty="0" smtClean="0"/>
              <a:t>As a consequence, beginning HTML authors are often counseled to create </a:t>
            </a:r>
            <a:r>
              <a:rPr lang="en-US" b="1" dirty="0" smtClean="0">
                <a:solidFill>
                  <a:schemeClr val="accent1"/>
                </a:solidFill>
              </a:rPr>
              <a:t>semantic HTML</a:t>
            </a:r>
            <a:r>
              <a:rPr lang="en-US" dirty="0" smtClean="0">
                <a:solidFill>
                  <a:schemeClr val="accent1"/>
                </a:solidFill>
              </a:rPr>
              <a:t> </a:t>
            </a:r>
            <a:r>
              <a:rPr lang="en-US" dirty="0" smtClean="0"/>
              <a:t>documents. </a:t>
            </a:r>
          </a:p>
          <a:p>
            <a:r>
              <a:rPr lang="en-US" dirty="0" smtClean="0"/>
              <a:t>That is, an HTML document should not describe how to visually present content, but only describe its content’s structural semantics or meaning.</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a:t>
            </a:r>
            <a:endParaRPr lang="en-US" dirty="0"/>
          </a:p>
        </p:txBody>
      </p:sp>
      <p:sp>
        <p:nvSpPr>
          <p:cNvPr id="3" name="Content Placeholder 2"/>
          <p:cNvSpPr>
            <a:spLocks noGrp="1"/>
          </p:cNvSpPr>
          <p:nvPr>
            <p:ph idx="1"/>
          </p:nvPr>
        </p:nvSpPr>
        <p:spPr/>
        <p:txBody>
          <a:bodyPr/>
          <a:lstStyle/>
          <a:p>
            <a:r>
              <a:rPr lang="en-US" dirty="0" smtClean="0"/>
              <a:t>Structure is a vital way of communicating information in paper and electronic documents. </a:t>
            </a:r>
          </a:p>
          <a:p>
            <a:r>
              <a:rPr lang="en-US" dirty="0" smtClean="0"/>
              <a:t>All of the tags that we will examine in this presentation are used to describe the basic structural information in a document, such as articles, headings, lists, paragraphs, links, images, navigation, footers, and so on.</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Markup</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Eliminating presentation-oriented markup and writing semantic HTML markup has a variety of important advantages:</a:t>
            </a:r>
          </a:p>
          <a:p>
            <a:r>
              <a:rPr lang="en-US" b="1" dirty="0" smtClean="0">
                <a:solidFill>
                  <a:schemeClr val="accent1"/>
                </a:solidFill>
              </a:rPr>
              <a:t>Maintainability</a:t>
            </a:r>
            <a:r>
              <a:rPr lang="en-US" dirty="0" smtClean="0"/>
              <a:t>. Semantic markup is easier to update and change than web pages that contain a great deal of presentation markup.</a:t>
            </a:r>
          </a:p>
          <a:p>
            <a:r>
              <a:rPr lang="en-US" b="1" dirty="0" smtClean="0">
                <a:solidFill>
                  <a:schemeClr val="accent1"/>
                </a:solidFill>
              </a:rPr>
              <a:t>Faster</a:t>
            </a:r>
            <a:r>
              <a:rPr lang="en-US" dirty="0" smtClean="0"/>
              <a:t>. Semantic web pages are typically quicker to author and faster to download.</a:t>
            </a:r>
          </a:p>
          <a:p>
            <a:r>
              <a:rPr lang="en-US" b="1" dirty="0" smtClean="0">
                <a:solidFill>
                  <a:schemeClr val="accent1"/>
                </a:solidFill>
              </a:rPr>
              <a:t>Accessibility</a:t>
            </a:r>
            <a:r>
              <a:rPr lang="en-US" dirty="0" smtClean="0"/>
              <a:t>. Visiting a web page using voice reading software can be a very frustrating experience if the site does not use semantic markup.</a:t>
            </a:r>
          </a:p>
          <a:p>
            <a:r>
              <a:rPr lang="en-US" b="1" dirty="0" smtClean="0">
                <a:solidFill>
                  <a:schemeClr val="accent1"/>
                </a:solidFill>
              </a:rPr>
              <a:t>Search engine optimization</a:t>
            </a:r>
            <a:r>
              <a:rPr lang="en-US" dirty="0" smtClean="0"/>
              <a:t>. Semantic markup provides better instructions for search engines: it tells them what things are important content on the site.</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Its advantages</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HTML defined + its history</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1</a:t>
            </a:r>
            <a:r>
              <a:rPr lang="en-US" dirty="0" smtClean="0"/>
              <a:t> of </a:t>
            </a:r>
            <a:r>
              <a:rPr lang="en-US" dirty="0" smtClean="0">
                <a:solidFill>
                  <a:schemeClr val="tx1"/>
                </a:solidFill>
              </a:rPr>
              <a:t>6</a:t>
            </a:r>
            <a:endParaRPr lang="en-US" dirty="0">
              <a:solidFill>
                <a:schemeClr val="tx1"/>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tx2"/>
                </a:solidFill>
              </a:rPr>
              <a:t>STRUCTURE </a:t>
            </a:r>
            <a:r>
              <a:rPr lang="en-US" dirty="0" smtClean="0"/>
              <a:t>OF HTML</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4</a:t>
            </a:r>
            <a:r>
              <a:rPr lang="en-US" dirty="0" smtClean="0"/>
              <a:t> of </a:t>
            </a:r>
            <a:r>
              <a:rPr lang="en-US" dirty="0" smtClean="0">
                <a:solidFill>
                  <a:schemeClr val="tx1"/>
                </a:solidFill>
              </a:rPr>
              <a:t>6</a:t>
            </a:r>
            <a:endParaRPr lang="en-US" dirty="0">
              <a:solidFill>
                <a:schemeClr val="tx1"/>
              </a:solidFill>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Simplest HTML document</a:t>
            </a:r>
            <a:endParaRPr lang="en-US" dirty="0"/>
          </a:p>
        </p:txBody>
      </p:sp>
      <p:sp>
        <p:nvSpPr>
          <p:cNvPr id="4" name="Content Placeholder 3"/>
          <p:cNvSpPr>
            <a:spLocks noGrp="1"/>
          </p:cNvSpPr>
          <p:nvPr>
            <p:ph idx="1"/>
          </p:nvPr>
        </p:nvSpPr>
        <p:spPr>
          <a:xfrm>
            <a:off x="914400" y="4572000"/>
            <a:ext cx="6400800" cy="1858963"/>
          </a:xfrm>
        </p:spPr>
        <p:txBody>
          <a:bodyPr>
            <a:normAutofit/>
          </a:bodyPr>
          <a:lstStyle/>
          <a:p>
            <a:r>
              <a:rPr lang="en-US" sz="1600" dirty="0" smtClean="0"/>
              <a:t>The &lt;title&gt; element (Item     ) is used to provide a broad description of the content. The title is not displayed within the browser window. Instead, the title is typically displayed by the browser in its window and/or tab.</a:t>
            </a:r>
            <a:endParaRPr lang="en-US" sz="1600" dirty="0"/>
          </a:p>
        </p:txBody>
      </p:sp>
      <p:sp>
        <p:nvSpPr>
          <p:cNvPr id="6" name="Content Placeholder 5"/>
          <p:cNvSpPr>
            <a:spLocks noGrp="1"/>
          </p:cNvSpPr>
          <p:nvPr>
            <p:ph sz="quarter" idx="13"/>
          </p:nvPr>
        </p:nvSpPr>
        <p:spPr/>
        <p:txBody>
          <a:bodyPr>
            <a:normAutofit lnSpcReduction="10000"/>
          </a:bodyPr>
          <a:lstStyle/>
          <a:p>
            <a:endParaRPr lang="en-US"/>
          </a:p>
        </p:txBody>
      </p:sp>
      <p:graphicFrame>
        <p:nvGraphicFramePr>
          <p:cNvPr id="8194" name="Object 2"/>
          <p:cNvGraphicFramePr>
            <a:graphicFrameLocks noChangeAspect="1"/>
          </p:cNvGraphicFramePr>
          <p:nvPr/>
        </p:nvGraphicFramePr>
        <p:xfrm>
          <a:off x="990600" y="1371600"/>
          <a:ext cx="5457825" cy="2219325"/>
        </p:xfrm>
        <a:graphic>
          <a:graphicData uri="http://schemas.openxmlformats.org/presentationml/2006/ole">
            <mc:AlternateContent xmlns:mc="http://schemas.openxmlformats.org/markup-compatibility/2006">
              <mc:Choice xmlns:v="urn:schemas-microsoft-com:vml" Requires="v">
                <p:oleObj spid="_x0000_s8231" name="Visio" r:id="rId3" imgW="5457226" imgH="2219257" progId="Visio.Drawing.11">
                  <p:embed/>
                </p:oleObj>
              </mc:Choice>
              <mc:Fallback>
                <p:oleObj name="Visio" r:id="rId3" imgW="5457226" imgH="22192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371600"/>
                        <a:ext cx="5457825" cy="2219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7" name="Picture 6" descr="T:\CompSci\Research\web development textbook\manuscript\misc-images\circle-01.png"/>
          <p:cNvPicPr/>
          <p:nvPr/>
        </p:nvPicPr>
        <p:blipFill>
          <a:blip r:embed="rId5" cstate="print">
            <a:clrChange>
              <a:clrFrom>
                <a:srgbClr val="FFFFFF"/>
              </a:clrFrom>
              <a:clrTo>
                <a:srgbClr val="FFFFFF">
                  <a:alpha val="0"/>
                </a:srgbClr>
              </a:clrTo>
            </a:clrChange>
          </a:blip>
          <a:srcRect/>
          <a:stretch>
            <a:fillRect/>
          </a:stretch>
        </p:blipFill>
        <p:spPr bwMode="auto">
          <a:xfrm>
            <a:off x="3124200" y="4648200"/>
            <a:ext cx="189230" cy="17272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more complete document</a:t>
            </a:r>
            <a:endParaRPr lang="en-US" dirty="0"/>
          </a:p>
        </p:txBody>
      </p:sp>
      <p:graphicFrame>
        <p:nvGraphicFramePr>
          <p:cNvPr id="9218" name="Object 2"/>
          <p:cNvGraphicFramePr>
            <a:graphicFrameLocks noChangeAspect="1"/>
          </p:cNvGraphicFramePr>
          <p:nvPr>
            <p:extLst>
              <p:ext uri="{D42A27DB-BD31-4B8C-83A1-F6EECF244321}">
                <p14:modId xmlns:p14="http://schemas.microsoft.com/office/powerpoint/2010/main" val="3467908899"/>
              </p:ext>
            </p:extLst>
          </p:nvPr>
        </p:nvGraphicFramePr>
        <p:xfrm>
          <a:off x="914400" y="2209800"/>
          <a:ext cx="7105650" cy="2767013"/>
        </p:xfrm>
        <a:graphic>
          <a:graphicData uri="http://schemas.openxmlformats.org/presentationml/2006/ole">
            <mc:AlternateContent xmlns:mc="http://schemas.openxmlformats.org/markup-compatibility/2006">
              <mc:Choice xmlns:v="urn:schemas-microsoft-com:vml" Requires="v">
                <p:oleObj spid="_x0000_s9255" name="Visio" r:id="rId3" imgW="7105577" imgH="2766438" progId="Visio.Drawing.11">
                  <p:embed/>
                </p:oleObj>
              </mc:Choice>
              <mc:Fallback>
                <p:oleObj name="Visio" r:id="rId3" imgW="7105577" imgH="2766438"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2209800"/>
                        <a:ext cx="7105650" cy="2767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DOCTYPE</a:t>
            </a:r>
            <a:endParaRPr lang="en-US" dirty="0"/>
          </a:p>
        </p:txBody>
      </p:sp>
      <p:sp>
        <p:nvSpPr>
          <p:cNvPr id="3" name="Content Placeholder 2"/>
          <p:cNvSpPr>
            <a:spLocks noGrp="1"/>
          </p:cNvSpPr>
          <p:nvPr>
            <p:ph idx="1"/>
          </p:nvPr>
        </p:nvSpPr>
        <p:spPr/>
        <p:txBody>
          <a:bodyPr/>
          <a:lstStyle/>
          <a:p>
            <a:r>
              <a:rPr lang="en-US" dirty="0" smtClean="0"/>
              <a:t>Tells the browser (or any other client software that is reading this HTML document) what type of document it is about to process. </a:t>
            </a:r>
          </a:p>
          <a:p>
            <a:r>
              <a:rPr lang="en-US" dirty="0" smtClean="0"/>
              <a:t>Notice that it does not indicate what version of HTML is contained within the document: it only specifies that it contains HTML. </a:t>
            </a:r>
          </a:p>
        </p:txBody>
      </p:sp>
      <p:sp>
        <p:nvSpPr>
          <p:cNvPr id="4" name="Content Placeholder 3"/>
          <p:cNvSpPr>
            <a:spLocks noGrp="1"/>
          </p:cNvSpPr>
          <p:nvPr>
            <p:ph sz="quarter" idx="13"/>
          </p:nvPr>
        </p:nvSpPr>
        <p:spPr/>
        <p:txBody>
          <a:bodyPr>
            <a:normAutofit lnSpcReduction="10000"/>
          </a:bodyPr>
          <a:lstStyle/>
          <a:p>
            <a:r>
              <a:rPr lang="en-US" dirty="0" smtClean="0"/>
              <a:t>(short for </a:t>
            </a:r>
            <a:r>
              <a:rPr lang="en-US" b="1" dirty="0" smtClean="0"/>
              <a:t>Document Type Definition</a:t>
            </a:r>
            <a:r>
              <a:rPr lang="en-US" dirty="0" smtClean="0"/>
              <a:t>)</a:t>
            </a:r>
            <a:endParaRPr lang="en-US" dirty="0"/>
          </a:p>
        </p:txBody>
      </p:sp>
      <p:pic>
        <p:nvPicPr>
          <p:cNvPr id="7" name="Picture 56"/>
          <p:cNvPicPr>
            <a:picLocks noChangeAspect="1" noChangeArrowheads="1"/>
          </p:cNvPicPr>
          <p:nvPr/>
        </p:nvPicPr>
        <p:blipFill>
          <a:blip r:embed="rId3" cstate="print"/>
          <a:srcRect/>
          <a:stretch>
            <a:fillRect/>
          </a:stretch>
        </p:blipFill>
        <p:spPr bwMode="auto">
          <a:xfrm>
            <a:off x="381000" y="304800"/>
            <a:ext cx="381000" cy="444500"/>
          </a:xfrm>
          <a:prstGeom prst="rect">
            <a:avLst/>
          </a:prstGeom>
          <a:noFill/>
          <a:ln w="9525">
            <a:miter lim="800000"/>
            <a:headEnd/>
            <a:tailEnd/>
          </a:ln>
          <a:effectLst/>
        </p:spPr>
      </p:pic>
      <p:graphicFrame>
        <p:nvGraphicFramePr>
          <p:cNvPr id="10243" name="Object 3"/>
          <p:cNvGraphicFramePr>
            <a:graphicFrameLocks noChangeAspect="1"/>
          </p:cNvGraphicFramePr>
          <p:nvPr>
            <p:extLst>
              <p:ext uri="{D42A27DB-BD31-4B8C-83A1-F6EECF244321}">
                <p14:modId xmlns:p14="http://schemas.microsoft.com/office/powerpoint/2010/main" val="3276907534"/>
              </p:ext>
            </p:extLst>
          </p:nvPr>
        </p:nvGraphicFramePr>
        <p:xfrm>
          <a:off x="2895600" y="3657600"/>
          <a:ext cx="6705600" cy="2611229"/>
        </p:xfrm>
        <a:graphic>
          <a:graphicData uri="http://schemas.openxmlformats.org/presentationml/2006/ole">
            <mc:AlternateContent xmlns:mc="http://schemas.openxmlformats.org/markup-compatibility/2006">
              <mc:Choice xmlns:v="urn:schemas-microsoft-com:vml" Requires="v">
                <p:oleObj spid="_x0000_s10307"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95600" y="3657600"/>
                        <a:ext cx="6705600" cy="261122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 Head, and Body</a:t>
            </a:r>
            <a:endParaRPr lang="en-US" dirty="0"/>
          </a:p>
        </p:txBody>
      </p:sp>
      <p:sp>
        <p:nvSpPr>
          <p:cNvPr id="3" name="Content Placeholder 2"/>
          <p:cNvSpPr>
            <a:spLocks noGrp="1"/>
          </p:cNvSpPr>
          <p:nvPr>
            <p:ph idx="1"/>
          </p:nvPr>
        </p:nvSpPr>
        <p:spPr/>
        <p:txBody>
          <a:bodyPr>
            <a:normAutofit/>
          </a:bodyPr>
          <a:lstStyle/>
          <a:p>
            <a:r>
              <a:rPr lang="en-US" dirty="0" smtClean="0"/>
              <a:t>HTML5 does not require the use of the &lt;html&gt;, &lt;head&gt;, and &lt;body&gt;. </a:t>
            </a:r>
          </a:p>
          <a:p>
            <a:r>
              <a:rPr lang="en-US" dirty="0" smtClean="0"/>
              <a:t>However, in XHTML they were required, and most web authors continue to use them. </a:t>
            </a:r>
          </a:p>
          <a:p>
            <a:r>
              <a:rPr lang="en-US" dirty="0" smtClean="0"/>
              <a:t>The &lt;html&gt; element is sometimes called the </a:t>
            </a:r>
            <a:r>
              <a:rPr lang="en-US" b="1" dirty="0" smtClean="0">
                <a:solidFill>
                  <a:schemeClr val="accent1"/>
                </a:solidFill>
              </a:rPr>
              <a:t>root element</a:t>
            </a:r>
            <a:r>
              <a:rPr lang="en-US" dirty="0" smtClean="0"/>
              <a:t> as it contains all the other HTML elements in the document.</a:t>
            </a:r>
          </a:p>
        </p:txBody>
      </p:sp>
      <p:sp>
        <p:nvSpPr>
          <p:cNvPr id="4" name="Content Placeholder 3"/>
          <p:cNvSpPr>
            <a:spLocks noGrp="1"/>
          </p:cNvSpPr>
          <p:nvPr>
            <p:ph sz="quarter" idx="13"/>
          </p:nvPr>
        </p:nvSpPr>
        <p:spPr/>
        <p:txBody>
          <a:bodyPr>
            <a:normAutofit lnSpcReduction="10000"/>
          </a:bodyPr>
          <a:lstStyle/>
          <a:p>
            <a:endParaRPr lang="en-US"/>
          </a:p>
        </p:txBody>
      </p:sp>
      <p:pic>
        <p:nvPicPr>
          <p:cNvPr id="7" name="Picture 56"/>
          <p:cNvPicPr>
            <a:picLocks noChangeAspect="1" noChangeArrowheads="1"/>
          </p:cNvPicPr>
          <p:nvPr/>
        </p:nvPicPr>
        <p:blipFill>
          <a:blip r:embed="rId3" cstate="print"/>
          <a:srcRect/>
          <a:stretch>
            <a:fillRect/>
          </a:stretch>
        </p:blipFill>
        <p:spPr bwMode="auto">
          <a:xfrm>
            <a:off x="381000" y="3429000"/>
            <a:ext cx="381000" cy="444500"/>
          </a:xfrm>
          <a:prstGeom prst="rect">
            <a:avLst/>
          </a:prstGeom>
          <a:noFill/>
          <a:ln w="9525">
            <a:miter lim="800000"/>
            <a:headEnd/>
            <a:tailEnd/>
          </a:ln>
          <a:effectLst/>
        </p:spPr>
      </p:pic>
      <p:graphicFrame>
        <p:nvGraphicFramePr>
          <p:cNvPr id="11267" name="Object 3"/>
          <p:cNvGraphicFramePr>
            <a:graphicFrameLocks noChangeAspect="1"/>
          </p:cNvGraphicFramePr>
          <p:nvPr>
            <p:extLst>
              <p:ext uri="{D42A27DB-BD31-4B8C-83A1-F6EECF244321}">
                <p14:modId xmlns:p14="http://schemas.microsoft.com/office/powerpoint/2010/main" val="2165849905"/>
              </p:ext>
            </p:extLst>
          </p:nvPr>
        </p:nvGraphicFramePr>
        <p:xfrm>
          <a:off x="3378065" y="4267200"/>
          <a:ext cx="5765935" cy="2246313"/>
        </p:xfrm>
        <a:graphic>
          <a:graphicData uri="http://schemas.openxmlformats.org/presentationml/2006/ole">
            <mc:AlternateContent xmlns:mc="http://schemas.openxmlformats.org/markup-compatibility/2006">
              <mc:Choice xmlns:v="urn:schemas-microsoft-com:vml" Requires="v">
                <p:oleObj spid="_x0000_s11331"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78065" y="4267200"/>
                        <a:ext cx="5765935" cy="22463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 and Body</a:t>
            </a:r>
            <a:endParaRPr lang="en-US" dirty="0"/>
          </a:p>
        </p:txBody>
      </p:sp>
      <p:sp>
        <p:nvSpPr>
          <p:cNvPr id="3" name="Content Placeholder 2"/>
          <p:cNvSpPr>
            <a:spLocks noGrp="1"/>
          </p:cNvSpPr>
          <p:nvPr>
            <p:ph idx="1"/>
          </p:nvPr>
        </p:nvSpPr>
        <p:spPr>
          <a:xfrm>
            <a:off x="914400" y="1219200"/>
            <a:ext cx="6400800" cy="4525963"/>
          </a:xfrm>
        </p:spPr>
        <p:txBody>
          <a:bodyPr>
            <a:normAutofit/>
          </a:bodyPr>
          <a:lstStyle/>
          <a:p>
            <a:r>
              <a:rPr lang="en-US" dirty="0" smtClean="0"/>
              <a:t>HTML pages are divided into two sections: the </a:t>
            </a:r>
            <a:r>
              <a:rPr lang="en-US" b="1" dirty="0" smtClean="0">
                <a:solidFill>
                  <a:schemeClr val="accent1"/>
                </a:solidFill>
              </a:rPr>
              <a:t>head</a:t>
            </a:r>
            <a:r>
              <a:rPr lang="en-US" dirty="0" smtClean="0"/>
              <a:t> and the </a:t>
            </a:r>
            <a:r>
              <a:rPr lang="en-US" b="1" dirty="0" smtClean="0">
                <a:solidFill>
                  <a:schemeClr val="accent1"/>
                </a:solidFill>
              </a:rPr>
              <a:t>body</a:t>
            </a:r>
            <a:r>
              <a:rPr lang="en-US" dirty="0" smtClean="0"/>
              <a:t>, which correspond to the &lt;head&gt; and &lt;body&gt; elements. </a:t>
            </a:r>
          </a:p>
          <a:p>
            <a:r>
              <a:rPr lang="en-US" dirty="0" smtClean="0"/>
              <a:t>The head contains descriptive elements </a:t>
            </a:r>
            <a:r>
              <a:rPr lang="en-US" i="1" dirty="0" smtClean="0"/>
              <a:t>about</a:t>
            </a:r>
            <a:r>
              <a:rPr lang="en-US" dirty="0" smtClean="0"/>
              <a:t> the document</a:t>
            </a:r>
          </a:p>
          <a:p>
            <a:r>
              <a:rPr lang="en-US" dirty="0" smtClean="0"/>
              <a:t>The body contains content that will be displayed by the browser.</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pic>
        <p:nvPicPr>
          <p:cNvPr id="9" name="Picture 85"/>
          <p:cNvPicPr>
            <a:picLocks noChangeAspect="1" noChangeArrowheads="1"/>
          </p:cNvPicPr>
          <p:nvPr/>
        </p:nvPicPr>
        <p:blipFill>
          <a:blip r:embed="rId3" cstate="print"/>
          <a:srcRect/>
          <a:stretch>
            <a:fillRect/>
          </a:stretch>
        </p:blipFill>
        <p:spPr bwMode="auto">
          <a:xfrm>
            <a:off x="609600" y="2438400"/>
            <a:ext cx="304800" cy="355600"/>
          </a:xfrm>
          <a:prstGeom prst="rect">
            <a:avLst/>
          </a:prstGeom>
          <a:noFill/>
          <a:ln w="9525">
            <a:miter lim="800000"/>
            <a:headEnd/>
            <a:tailEnd/>
          </a:ln>
          <a:effectLst/>
        </p:spPr>
      </p:pic>
      <p:pic>
        <p:nvPicPr>
          <p:cNvPr id="8" name="Picture 86"/>
          <p:cNvPicPr>
            <a:picLocks noChangeAspect="1" noChangeArrowheads="1"/>
          </p:cNvPicPr>
          <p:nvPr/>
        </p:nvPicPr>
        <p:blipFill>
          <a:blip r:embed="rId4" cstate="print"/>
          <a:srcRect/>
          <a:stretch>
            <a:fillRect/>
          </a:stretch>
        </p:blipFill>
        <p:spPr bwMode="auto">
          <a:xfrm>
            <a:off x="609600" y="3429000"/>
            <a:ext cx="304800" cy="355600"/>
          </a:xfrm>
          <a:prstGeom prst="rect">
            <a:avLst/>
          </a:prstGeom>
          <a:noFill/>
          <a:ln w="9525">
            <a:miter lim="800000"/>
            <a:headEnd/>
            <a:tailEnd/>
          </a:ln>
          <a:effectLst/>
        </p:spPr>
      </p:pic>
      <p:graphicFrame>
        <p:nvGraphicFramePr>
          <p:cNvPr id="12294" name="Object 6"/>
          <p:cNvGraphicFramePr>
            <a:graphicFrameLocks noChangeAspect="1"/>
          </p:cNvGraphicFramePr>
          <p:nvPr>
            <p:extLst>
              <p:ext uri="{D42A27DB-BD31-4B8C-83A1-F6EECF244321}">
                <p14:modId xmlns:p14="http://schemas.microsoft.com/office/powerpoint/2010/main" val="843751850"/>
              </p:ext>
            </p:extLst>
          </p:nvPr>
        </p:nvGraphicFramePr>
        <p:xfrm>
          <a:off x="2595691" y="3962400"/>
          <a:ext cx="6548309" cy="2551113"/>
        </p:xfrm>
        <a:graphic>
          <a:graphicData uri="http://schemas.openxmlformats.org/presentationml/2006/ole">
            <mc:AlternateContent xmlns:mc="http://schemas.openxmlformats.org/markup-compatibility/2006">
              <mc:Choice xmlns:v="urn:schemas-microsoft-com:vml" Requires="v">
                <p:oleObj spid="_x0000_s12385" name="Visio" r:id="rId5" imgW="7105577" imgH="2766438" progId="Visio.Drawing.11">
                  <p:embed/>
                </p:oleObj>
              </mc:Choice>
              <mc:Fallback>
                <p:oleObj name="Visio" r:id="rId5" imgW="7105577" imgH="2766438" progId="Visio.Drawing.11">
                  <p:embed/>
                  <p:pic>
                    <p:nvPicPr>
                      <p:cNvPr id="0" name="Picture 8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95691" y="3962400"/>
                        <a:ext cx="6548309" cy="25511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Inside the head</a:t>
            </a:r>
            <a:endParaRPr lang="en-US" dirty="0"/>
          </a:p>
        </p:txBody>
      </p:sp>
      <p:sp>
        <p:nvSpPr>
          <p:cNvPr id="3" name="Content Placeholder 2"/>
          <p:cNvSpPr>
            <a:spLocks noGrp="1"/>
          </p:cNvSpPr>
          <p:nvPr>
            <p:ph idx="1"/>
          </p:nvPr>
        </p:nvSpPr>
        <p:spPr/>
        <p:txBody>
          <a:bodyPr/>
          <a:lstStyle/>
          <a:p>
            <a:r>
              <a:rPr lang="en-US" dirty="0" smtClean="0"/>
              <a:t>You will notice that the &lt;head&gt; element contains a variety of additional elements. </a:t>
            </a:r>
          </a:p>
          <a:p>
            <a:r>
              <a:rPr lang="en-US" dirty="0" smtClean="0"/>
              <a:t>The first of these is the &lt;meta&gt; element. Our example declares that the character encoding for the document is UTF-8. </a:t>
            </a:r>
          </a:p>
        </p:txBody>
      </p:sp>
      <p:sp>
        <p:nvSpPr>
          <p:cNvPr id="4" name="Content Placeholder 3"/>
          <p:cNvSpPr>
            <a:spLocks noGrp="1"/>
          </p:cNvSpPr>
          <p:nvPr>
            <p:ph sz="quarter" idx="13"/>
          </p:nvPr>
        </p:nvSpPr>
        <p:spPr/>
        <p:txBody>
          <a:bodyPr>
            <a:normAutofit lnSpcReduction="10000"/>
          </a:bodyPr>
          <a:lstStyle/>
          <a:p>
            <a:r>
              <a:rPr lang="en-US" dirty="0" smtClean="0"/>
              <a:t>There are no brains</a:t>
            </a:r>
            <a:endParaRPr lang="en-US" dirty="0"/>
          </a:p>
        </p:txBody>
      </p:sp>
      <p:pic>
        <p:nvPicPr>
          <p:cNvPr id="7" name="Picture 56"/>
          <p:cNvPicPr>
            <a:picLocks noChangeAspect="1" noChangeArrowheads="1"/>
          </p:cNvPicPr>
          <p:nvPr/>
        </p:nvPicPr>
        <p:blipFill>
          <a:blip r:embed="rId3" cstate="print"/>
          <a:srcRect/>
          <a:stretch>
            <a:fillRect/>
          </a:stretch>
        </p:blipFill>
        <p:spPr bwMode="auto">
          <a:xfrm>
            <a:off x="457200" y="2590800"/>
            <a:ext cx="292100" cy="342900"/>
          </a:xfrm>
          <a:prstGeom prst="rect">
            <a:avLst/>
          </a:prstGeom>
          <a:noFill/>
          <a:ln w="9525">
            <a:miter lim="800000"/>
            <a:headEnd/>
            <a:tailEnd/>
          </a:ln>
          <a:effectLst/>
        </p:spPr>
      </p:pic>
      <p:graphicFrame>
        <p:nvGraphicFramePr>
          <p:cNvPr id="13315" name="Object 3"/>
          <p:cNvGraphicFramePr>
            <a:graphicFrameLocks noChangeAspect="1"/>
          </p:cNvGraphicFramePr>
          <p:nvPr>
            <p:extLst>
              <p:ext uri="{D42A27DB-BD31-4B8C-83A1-F6EECF244321}">
                <p14:modId xmlns:p14="http://schemas.microsoft.com/office/powerpoint/2010/main" val="515801235"/>
              </p:ext>
            </p:extLst>
          </p:nvPr>
        </p:nvGraphicFramePr>
        <p:xfrm>
          <a:off x="2008910" y="3733800"/>
          <a:ext cx="7135090" cy="2779713"/>
        </p:xfrm>
        <a:graphic>
          <a:graphicData uri="http://schemas.openxmlformats.org/presentationml/2006/ole">
            <mc:AlternateContent xmlns:mc="http://schemas.openxmlformats.org/markup-compatibility/2006">
              <mc:Choice xmlns:v="urn:schemas-microsoft-com:vml" Requires="v">
                <p:oleObj spid="_x0000_s13379" name="Visio" r:id="rId4" imgW="7105577" imgH="2766438" progId="Visio.Drawing.11">
                  <p:embed/>
                </p:oleObj>
              </mc:Choice>
              <mc:Fallback>
                <p:oleObj name="Visio" r:id="rId4" imgW="7105577" imgH="2766438"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08910" y="3733800"/>
                        <a:ext cx="7135090" cy="27797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Inside the head</a:t>
            </a:r>
            <a:endParaRPr lang="en-US" dirty="0"/>
          </a:p>
        </p:txBody>
      </p:sp>
      <p:sp>
        <p:nvSpPr>
          <p:cNvPr id="3" name="Content Placeholder 2"/>
          <p:cNvSpPr>
            <a:spLocks noGrp="1"/>
          </p:cNvSpPr>
          <p:nvPr>
            <p:ph idx="1"/>
          </p:nvPr>
        </p:nvSpPr>
        <p:spPr>
          <a:xfrm>
            <a:off x="914400" y="1295400"/>
            <a:ext cx="6400800" cy="4525963"/>
          </a:xfrm>
        </p:spPr>
        <p:txBody>
          <a:bodyPr/>
          <a:lstStyle/>
          <a:p>
            <a:r>
              <a:rPr lang="en-US" dirty="0" smtClean="0"/>
              <a:t>Our example specifies an external CSS style sheet file that is used with this document. </a:t>
            </a:r>
          </a:p>
          <a:p>
            <a:r>
              <a:rPr lang="en-US" dirty="0" smtClean="0"/>
              <a:t>It also references an external Javascript file. </a:t>
            </a:r>
          </a:p>
        </p:txBody>
      </p:sp>
      <p:sp>
        <p:nvSpPr>
          <p:cNvPr id="4" name="Content Placeholder 3"/>
          <p:cNvSpPr>
            <a:spLocks noGrp="1"/>
          </p:cNvSpPr>
          <p:nvPr>
            <p:ph sz="quarter" idx="13"/>
          </p:nvPr>
        </p:nvSpPr>
        <p:spPr/>
        <p:txBody>
          <a:bodyPr>
            <a:normAutofit lnSpcReduction="10000"/>
          </a:bodyPr>
          <a:lstStyle/>
          <a:p>
            <a:r>
              <a:rPr lang="en-US" dirty="0" smtClean="0"/>
              <a:t>No brains but </a:t>
            </a:r>
            <a:r>
              <a:rPr lang="en-US" dirty="0" err="1" smtClean="0"/>
              <a:t>metas</a:t>
            </a:r>
            <a:r>
              <a:rPr lang="en-US" dirty="0" smtClean="0"/>
              <a:t>, styles and </a:t>
            </a:r>
            <a:r>
              <a:rPr lang="en-US" dirty="0" err="1" smtClean="0"/>
              <a:t>javascripts</a:t>
            </a:r>
            <a:endParaRPr lang="en-US" dirty="0"/>
          </a:p>
        </p:txBody>
      </p:sp>
      <p:pic>
        <p:nvPicPr>
          <p:cNvPr id="8" name="Picture 83"/>
          <p:cNvPicPr>
            <a:picLocks noChangeAspect="1" noChangeArrowheads="1"/>
          </p:cNvPicPr>
          <p:nvPr/>
        </p:nvPicPr>
        <p:blipFill>
          <a:blip r:embed="rId3" cstate="print"/>
          <a:srcRect/>
          <a:stretch>
            <a:fillRect/>
          </a:stretch>
        </p:blipFill>
        <p:spPr bwMode="auto">
          <a:xfrm>
            <a:off x="457200" y="1447800"/>
            <a:ext cx="317500" cy="381000"/>
          </a:xfrm>
          <a:prstGeom prst="rect">
            <a:avLst/>
          </a:prstGeom>
          <a:noFill/>
          <a:ln w="9525">
            <a:miter lim="800000"/>
            <a:headEnd/>
            <a:tailEnd/>
          </a:ln>
          <a:effectLst/>
        </p:spPr>
      </p:pic>
      <p:pic>
        <p:nvPicPr>
          <p:cNvPr id="9" name="Picture 84"/>
          <p:cNvPicPr>
            <a:picLocks noChangeAspect="1" noChangeArrowheads="1"/>
          </p:cNvPicPr>
          <p:nvPr/>
        </p:nvPicPr>
        <p:blipFill>
          <a:blip r:embed="rId4" cstate="print"/>
          <a:srcRect/>
          <a:stretch>
            <a:fillRect/>
          </a:stretch>
        </p:blipFill>
        <p:spPr bwMode="auto">
          <a:xfrm>
            <a:off x="457200" y="2209800"/>
            <a:ext cx="317500" cy="381000"/>
          </a:xfrm>
          <a:prstGeom prst="rect">
            <a:avLst/>
          </a:prstGeom>
          <a:noFill/>
          <a:ln w="9525">
            <a:miter lim="800000"/>
            <a:headEnd/>
            <a:tailEnd/>
          </a:ln>
          <a:effectLst/>
        </p:spPr>
      </p:pic>
      <p:graphicFrame>
        <p:nvGraphicFramePr>
          <p:cNvPr id="14340" name="Object 4"/>
          <p:cNvGraphicFramePr>
            <a:graphicFrameLocks noChangeAspect="1"/>
          </p:cNvGraphicFramePr>
          <p:nvPr>
            <p:extLst>
              <p:ext uri="{D42A27DB-BD31-4B8C-83A1-F6EECF244321}">
                <p14:modId xmlns:p14="http://schemas.microsoft.com/office/powerpoint/2010/main" val="270619230"/>
              </p:ext>
            </p:extLst>
          </p:nvPr>
        </p:nvGraphicFramePr>
        <p:xfrm>
          <a:off x="2204504" y="3810000"/>
          <a:ext cx="6939496" cy="2703513"/>
        </p:xfrm>
        <a:graphic>
          <a:graphicData uri="http://schemas.openxmlformats.org/presentationml/2006/ole">
            <mc:AlternateContent xmlns:mc="http://schemas.openxmlformats.org/markup-compatibility/2006">
              <mc:Choice xmlns:v="urn:schemas-microsoft-com:vml" Requires="v">
                <p:oleObj spid="_x0000_s14431" name="Visio" r:id="rId5" imgW="7105577" imgH="2766438" progId="Visio.Drawing.11">
                  <p:embed/>
                </p:oleObj>
              </mc:Choice>
              <mc:Fallback>
                <p:oleObj name="Visio" r:id="rId5" imgW="7105577" imgH="2766438" progId="Visio.Drawing.11">
                  <p:embed/>
                  <p:pic>
                    <p:nvPicPr>
                      <p:cNvPr id="0" name="Picture 8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04504" y="3810000"/>
                        <a:ext cx="6939496" cy="27035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tx2"/>
                </a:solidFill>
              </a:rPr>
              <a:t>QUICK TOUR </a:t>
            </a:r>
            <a:r>
              <a:rPr lang="en-US" dirty="0" smtClean="0"/>
              <a:t>OF HTML</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5</a:t>
            </a:r>
            <a:r>
              <a:rPr lang="en-US" dirty="0" smtClean="0"/>
              <a:t> of </a:t>
            </a:r>
            <a:r>
              <a:rPr lang="en-US" dirty="0" smtClean="0">
                <a:solidFill>
                  <a:schemeClr val="tx1"/>
                </a:solidFill>
              </a:rPr>
              <a:t>6</a:t>
            </a:r>
            <a:endParaRPr lang="en-US" dirty="0">
              <a:solidFill>
                <a:schemeClr val="tx1"/>
              </a:solidFill>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Why a quick tour?</a:t>
            </a:r>
            <a:endParaRPr lang="en-US" dirty="0"/>
          </a:p>
        </p:txBody>
      </p:sp>
      <p:sp>
        <p:nvSpPr>
          <p:cNvPr id="5" name="Content Placeholder 4"/>
          <p:cNvSpPr>
            <a:spLocks noGrp="1"/>
          </p:cNvSpPr>
          <p:nvPr>
            <p:ph idx="1"/>
          </p:nvPr>
        </p:nvSpPr>
        <p:spPr/>
        <p:txBody>
          <a:bodyPr/>
          <a:lstStyle/>
          <a:p>
            <a:r>
              <a:rPr lang="en-US" dirty="0" smtClean="0"/>
              <a:t>HTML5 contains many structural and presentation elements – too many to completely cover in this presentation. </a:t>
            </a:r>
          </a:p>
          <a:p>
            <a:r>
              <a:rPr lang="en-US" dirty="0" smtClean="0"/>
              <a:t>Rather than comprehensively cover all these elements, this presentation will provide a quick overview of the most common elements.</a:t>
            </a:r>
            <a:endParaRPr lang="en-US" dirty="0"/>
          </a:p>
        </p:txBody>
      </p:sp>
      <p:sp>
        <p:nvSpPr>
          <p:cNvPr id="6" name="Content Placeholder 5"/>
          <p:cNvSpPr>
            <a:spLocks noGrp="1"/>
          </p:cNvSpPr>
          <p:nvPr>
            <p:ph sz="quarter" idx="13"/>
          </p:nvPr>
        </p:nvSpPr>
        <p:spPr/>
        <p:txBody>
          <a:bodyPr>
            <a:normAutofit lnSpcReduction="10000"/>
          </a:bodyPr>
          <a:lstStyle/>
          <a:p>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Brief </a:t>
            </a:r>
            <a:r>
              <a:rPr lang="en-US" dirty="0" smtClean="0">
                <a:solidFill>
                  <a:schemeClr val="accent1"/>
                </a:solidFill>
              </a:rPr>
              <a:t>History</a:t>
            </a:r>
            <a:r>
              <a:rPr lang="en-US" dirty="0" smtClean="0">
                <a:solidFill>
                  <a:schemeClr val="tx2"/>
                </a:solidFill>
              </a:rPr>
              <a:t> </a:t>
            </a:r>
            <a:r>
              <a:rPr lang="en-US" dirty="0" smtClean="0"/>
              <a:t>of HTML</a:t>
            </a:r>
            <a:endParaRPr lang="en-US" dirty="0"/>
          </a:p>
        </p:txBody>
      </p:sp>
      <p:sp>
        <p:nvSpPr>
          <p:cNvPr id="4" name="Content Placeholder 3"/>
          <p:cNvSpPr>
            <a:spLocks noGrp="1"/>
          </p:cNvSpPr>
          <p:nvPr>
            <p:ph idx="1"/>
          </p:nvPr>
        </p:nvSpPr>
        <p:spPr/>
        <p:txBody>
          <a:bodyPr/>
          <a:lstStyle/>
          <a:p>
            <a:pPr marL="804863" indent="-342900">
              <a:buFont typeface="Arial" panose="020B0604020202020204" pitchFamily="34" charset="0"/>
              <a:buChar char="•"/>
            </a:pPr>
            <a:r>
              <a:rPr lang="en-US" dirty="0" smtClean="0"/>
              <a:t>ARPANET of the late 1960s </a:t>
            </a:r>
          </a:p>
          <a:p>
            <a:pPr marL="804863" indent="-342900">
              <a:buFont typeface="Arial" panose="020B0604020202020204" pitchFamily="34" charset="0"/>
              <a:buChar char="•"/>
            </a:pPr>
            <a:r>
              <a:rPr lang="en-US" dirty="0" smtClean="0"/>
              <a:t>jump quickly to the first public specification of the HTML by Tim Berners-Lee in 1991</a:t>
            </a:r>
          </a:p>
          <a:p>
            <a:pPr marL="804863" indent="-342900">
              <a:buFont typeface="Arial" panose="020B0604020202020204" pitchFamily="34" charset="0"/>
              <a:buChar char="•"/>
            </a:pPr>
            <a:r>
              <a:rPr lang="en-US" dirty="0" smtClean="0"/>
              <a:t>HTML’s codification by the World-Wide Web Consortium (better known as the </a:t>
            </a:r>
            <a:r>
              <a:rPr lang="en-US" b="1" dirty="0" smtClean="0">
                <a:solidFill>
                  <a:schemeClr val="accent1"/>
                </a:solidFill>
              </a:rPr>
              <a:t>W3C</a:t>
            </a:r>
            <a:r>
              <a:rPr lang="en-US" dirty="0" smtClean="0"/>
              <a:t>) in 1997.</a:t>
            </a:r>
          </a:p>
        </p:txBody>
      </p:sp>
      <p:sp>
        <p:nvSpPr>
          <p:cNvPr id="5" name="Content Placeholder 4"/>
          <p:cNvSpPr>
            <a:spLocks noGrp="1"/>
          </p:cNvSpPr>
          <p:nvPr>
            <p:ph sz="quarter" idx="13"/>
          </p:nvPr>
        </p:nvSpPr>
        <p:spPr/>
        <p:txBody>
          <a:bodyPr>
            <a:normAutofit lnSpcReduction="10000"/>
          </a:bodyPr>
          <a:lstStyle/>
          <a:p>
            <a:r>
              <a:rPr lang="en-US" dirty="0" smtClean="0"/>
              <a:t>Did we mention that this will be brief?</a:t>
            </a:r>
            <a:endParaRPr lang="en-US"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Document</a:t>
            </a:r>
            <a:endParaRPr lang="en-US" dirty="0"/>
          </a:p>
        </p:txBody>
      </p:sp>
      <p:graphicFrame>
        <p:nvGraphicFramePr>
          <p:cNvPr id="16386" name="Object 2"/>
          <p:cNvGraphicFramePr>
            <a:graphicFrameLocks noChangeAspect="1"/>
          </p:cNvGraphicFramePr>
          <p:nvPr/>
        </p:nvGraphicFramePr>
        <p:xfrm>
          <a:off x="457200" y="1295400"/>
          <a:ext cx="5313204" cy="4343400"/>
        </p:xfrm>
        <a:graphic>
          <a:graphicData uri="http://schemas.openxmlformats.org/presentationml/2006/ole">
            <mc:AlternateContent xmlns:mc="http://schemas.openxmlformats.org/markup-compatibility/2006">
              <mc:Choice xmlns:v="urn:schemas-microsoft-com:vml" Requires="v">
                <p:oleObj spid="_x0000_s16423" name="Visio" r:id="rId3" imgW="6105545" imgH="4991100" progId="Visio.Drawing.11">
                  <p:embed/>
                </p:oleObj>
              </mc:Choice>
              <mc:Fallback>
                <p:oleObj name="Visio" r:id="rId3" imgW="6105545" imgH="4991100"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 y="1295400"/>
                        <a:ext cx="5313204"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pic>
        <p:nvPicPr>
          <p:cNvPr id="16387" name="Picture 3" descr="T:\CompSci\Research\web development textbook\manuscript\chapter02\images\figure02-12.tif"/>
          <p:cNvPicPr>
            <a:picLocks noChangeAspect="1" noChangeArrowheads="1"/>
          </p:cNvPicPr>
          <p:nvPr/>
        </p:nvPicPr>
        <p:blipFill>
          <a:blip r:embed="rId5" cstate="print"/>
          <a:srcRect/>
          <a:stretch>
            <a:fillRect/>
          </a:stretch>
        </p:blipFill>
        <p:spPr bwMode="auto">
          <a:xfrm>
            <a:off x="5867400" y="1371600"/>
            <a:ext cx="2684463" cy="4114800"/>
          </a:xfrm>
          <a:prstGeom prst="rect">
            <a:avLst/>
          </a:prstGeom>
          <a:noFill/>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Headings</a:t>
            </a:r>
            <a:endParaRPr lang="en-US" dirty="0"/>
          </a:p>
        </p:txBody>
      </p:sp>
      <p:sp>
        <p:nvSpPr>
          <p:cNvPr id="3" name="Content Placeholder 2"/>
          <p:cNvSpPr>
            <a:spLocks noGrp="1"/>
          </p:cNvSpPr>
          <p:nvPr>
            <p:ph idx="1"/>
          </p:nvPr>
        </p:nvSpPr>
        <p:spPr>
          <a:xfrm>
            <a:off x="914400" y="1646237"/>
            <a:ext cx="2819400" cy="4525963"/>
          </a:xfrm>
        </p:spPr>
        <p:txBody>
          <a:bodyPr/>
          <a:lstStyle/>
          <a:p>
            <a:r>
              <a:rPr lang="en-US" dirty="0" smtClean="0"/>
              <a:t>The browser has its own default styling for each heading level. </a:t>
            </a:r>
          </a:p>
          <a:p>
            <a:r>
              <a:rPr lang="en-US" dirty="0" smtClean="0"/>
              <a:t>However, these are easily modified and customized via CSS.</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pic>
        <p:nvPicPr>
          <p:cNvPr id="18434" name="Picture 2" descr="T:\CompSci\Research\web development textbook\manuscript\chapter02\images\Figure02-14.tif"/>
          <p:cNvPicPr>
            <a:picLocks noChangeAspect="1" noChangeArrowheads="1"/>
          </p:cNvPicPr>
          <p:nvPr/>
        </p:nvPicPr>
        <p:blipFill>
          <a:blip r:embed="rId2" cstate="print"/>
          <a:srcRect/>
          <a:stretch>
            <a:fillRect/>
          </a:stretch>
        </p:blipFill>
        <p:spPr bwMode="auto">
          <a:xfrm>
            <a:off x="3886200" y="1066800"/>
            <a:ext cx="4856162" cy="5450961"/>
          </a:xfrm>
          <a:prstGeom prst="rect">
            <a:avLst/>
          </a:prstGeom>
          <a:noFill/>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Headings</a:t>
            </a:r>
            <a:endParaRPr lang="en-US" dirty="0"/>
          </a:p>
        </p:txBody>
      </p:sp>
      <p:sp>
        <p:nvSpPr>
          <p:cNvPr id="3" name="Content Placeholder 2"/>
          <p:cNvSpPr>
            <a:spLocks noGrp="1"/>
          </p:cNvSpPr>
          <p:nvPr>
            <p:ph idx="1"/>
          </p:nvPr>
        </p:nvSpPr>
        <p:spPr/>
        <p:txBody>
          <a:bodyPr/>
          <a:lstStyle/>
          <a:p>
            <a:r>
              <a:rPr lang="en-US" dirty="0" smtClean="0"/>
              <a:t>In practice, specify a heading level that is semantically accurate.</a:t>
            </a:r>
          </a:p>
          <a:p>
            <a:r>
              <a:rPr lang="en-US" dirty="0" smtClean="0"/>
              <a:t>Do not choose a heading level because of its default presentation </a:t>
            </a:r>
            <a:endParaRPr lang="en-US" dirty="0"/>
          </a:p>
          <a:p>
            <a:pPr marL="804863" lvl="1" indent="-342900">
              <a:buFont typeface="Arial" panose="020B0604020202020204" pitchFamily="34" charset="0"/>
              <a:buChar char="•"/>
            </a:pPr>
            <a:r>
              <a:rPr lang="en-US" dirty="0" smtClean="0"/>
              <a:t>e.g., choosing &lt;h3&gt; because you want your text to be bold and 16pt </a:t>
            </a:r>
          </a:p>
          <a:p>
            <a:r>
              <a:rPr lang="en-US" dirty="0" smtClean="0"/>
              <a:t>Rather, choose the heading level because it is appropriate </a:t>
            </a:r>
          </a:p>
          <a:p>
            <a:pPr marL="804863" lvl="1" indent="-342900">
              <a:buFont typeface="Arial" panose="020B0604020202020204" pitchFamily="34" charset="0"/>
              <a:buChar char="•"/>
            </a:pPr>
            <a:r>
              <a:rPr lang="en-US" dirty="0" smtClean="0"/>
              <a:t>e.g., choosing &lt;h3&gt; because it is a third level heading and not a primary or secondary heading</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Be semantically accurate</a:t>
            </a:r>
            <a:endParaRPr 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Paragraphs</a:t>
            </a:r>
            <a:endParaRPr lang="en-US" dirty="0"/>
          </a:p>
        </p:txBody>
      </p:sp>
      <p:sp>
        <p:nvSpPr>
          <p:cNvPr id="3" name="Content Placeholder 2"/>
          <p:cNvSpPr>
            <a:spLocks noGrp="1"/>
          </p:cNvSpPr>
          <p:nvPr>
            <p:ph idx="1"/>
          </p:nvPr>
        </p:nvSpPr>
        <p:spPr/>
        <p:txBody>
          <a:bodyPr>
            <a:normAutofit/>
          </a:bodyPr>
          <a:lstStyle/>
          <a:p>
            <a:r>
              <a:rPr lang="en-US" dirty="0" smtClean="0"/>
              <a:t>Paragraphs are the most basic unit of text in an HTML document. </a:t>
            </a:r>
          </a:p>
          <a:p>
            <a:r>
              <a:rPr lang="en-US" dirty="0" smtClean="0"/>
              <a:t>Notice that the </a:t>
            </a:r>
            <a:r>
              <a:rPr lang="en-US" b="1" dirty="0" smtClean="0"/>
              <a:t>&lt;p&gt; </a:t>
            </a:r>
            <a:r>
              <a:rPr lang="en-US" dirty="0" smtClean="0"/>
              <a:t>tag is a container and can contain HTML and other </a:t>
            </a:r>
            <a:r>
              <a:rPr lang="en-US" b="1" dirty="0" smtClean="0">
                <a:solidFill>
                  <a:schemeClr val="accent1"/>
                </a:solidFill>
              </a:rPr>
              <a:t>inline HTML elements</a:t>
            </a:r>
            <a:r>
              <a:rPr lang="en-US" dirty="0" smtClean="0">
                <a:solidFill>
                  <a:schemeClr val="accent1"/>
                </a:solidFill>
              </a:rPr>
              <a:t> </a:t>
            </a:r>
          </a:p>
          <a:p>
            <a:r>
              <a:rPr lang="en-US" dirty="0"/>
              <a:t>inline HTML elements </a:t>
            </a:r>
            <a:r>
              <a:rPr lang="en-US" dirty="0" smtClean="0"/>
              <a:t>refers to HTML elements that do not cause a paragraph break but are part of the regular “flow” of the text.</a:t>
            </a:r>
          </a:p>
        </p:txBody>
      </p:sp>
      <p:sp>
        <p:nvSpPr>
          <p:cNvPr id="4" name="Content Placeholder 3"/>
          <p:cNvSpPr>
            <a:spLocks noGrp="1"/>
          </p:cNvSpPr>
          <p:nvPr>
            <p:ph sz="quarter" idx="13"/>
          </p:nvPr>
        </p:nvSpPr>
        <p:spPr/>
        <p:txBody>
          <a:bodyPr>
            <a:normAutofit lnSpcReduction="10000"/>
          </a:bodyPr>
          <a:lstStyle/>
          <a:p>
            <a:r>
              <a:rPr lang="en-US" dirty="0" smtClean="0"/>
              <a:t>&lt;p&gt;</a:t>
            </a:r>
            <a:endParaRPr lang="en-US" dirty="0"/>
          </a:p>
        </p:txBody>
      </p:sp>
      <p:pic>
        <p:nvPicPr>
          <p:cNvPr id="6" name="Picture 29"/>
          <p:cNvPicPr>
            <a:picLocks noChangeAspect="1" noChangeArrowheads="1"/>
          </p:cNvPicPr>
          <p:nvPr/>
        </p:nvPicPr>
        <p:blipFill>
          <a:blip r:embed="rId2" cstate="print"/>
          <a:srcRect/>
          <a:stretch>
            <a:fillRect/>
          </a:stretch>
        </p:blipFill>
        <p:spPr bwMode="auto">
          <a:xfrm>
            <a:off x="381000" y="304800"/>
            <a:ext cx="381000" cy="4445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Divisions</a:t>
            </a:r>
            <a:endParaRPr lang="en-US" dirty="0"/>
          </a:p>
        </p:txBody>
      </p:sp>
      <p:sp>
        <p:nvSpPr>
          <p:cNvPr id="3" name="Content Placeholder 2"/>
          <p:cNvSpPr>
            <a:spLocks noGrp="1"/>
          </p:cNvSpPr>
          <p:nvPr>
            <p:ph idx="1"/>
          </p:nvPr>
        </p:nvSpPr>
        <p:spPr/>
        <p:txBody>
          <a:bodyPr>
            <a:normAutofit/>
          </a:bodyPr>
          <a:lstStyle/>
          <a:p>
            <a:r>
              <a:rPr lang="en-US" dirty="0" smtClean="0"/>
              <a:t>This </a:t>
            </a:r>
            <a:r>
              <a:rPr lang="en-US" b="1" dirty="0" smtClean="0"/>
              <a:t>&lt;div&gt;</a:t>
            </a:r>
            <a:r>
              <a:rPr lang="en-US" dirty="0" smtClean="0"/>
              <a:t>  tag is also a container element and is used to create a logical grouping of content </a:t>
            </a:r>
          </a:p>
          <a:p>
            <a:pPr marL="342900" indent="-342900">
              <a:buFont typeface="Arial" panose="020B0604020202020204" pitchFamily="34" charset="0"/>
              <a:buChar char="•"/>
            </a:pPr>
            <a:r>
              <a:rPr lang="en-US" dirty="0" smtClean="0"/>
              <a:t>The &lt;div&gt; element has no intrinsic presentation. </a:t>
            </a:r>
          </a:p>
          <a:p>
            <a:pPr marL="342900" indent="-342900">
              <a:buFont typeface="Arial" panose="020B0604020202020204" pitchFamily="34" charset="0"/>
              <a:buChar char="•"/>
            </a:pPr>
            <a:r>
              <a:rPr lang="en-US" dirty="0" smtClean="0"/>
              <a:t>It is frequently used in contemporary CSS-based layouts to mark out sections.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&lt;div&gt;</a:t>
            </a:r>
            <a:endParaRPr lang="en-US" dirty="0"/>
          </a:p>
        </p:txBody>
      </p:sp>
      <p:pic>
        <p:nvPicPr>
          <p:cNvPr id="6" name="Picture 30"/>
          <p:cNvPicPr>
            <a:picLocks noChangeAspect="1" noChangeArrowheads="1"/>
          </p:cNvPicPr>
          <p:nvPr/>
        </p:nvPicPr>
        <p:blipFill>
          <a:blip r:embed="rId2" cstate="print"/>
          <a:srcRect/>
          <a:stretch>
            <a:fillRect/>
          </a:stretch>
        </p:blipFill>
        <p:spPr bwMode="auto">
          <a:xfrm>
            <a:off x="457200" y="304800"/>
            <a:ext cx="317500" cy="3810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Using div elements</a:t>
            </a:r>
            <a:endParaRPr lang="en-US" dirty="0"/>
          </a:p>
        </p:txBody>
      </p:sp>
      <p:sp>
        <p:nvSpPr>
          <p:cNvPr id="7" name="Content Placeholder 6"/>
          <p:cNvSpPr>
            <a:spLocks noGrp="1"/>
          </p:cNvSpPr>
          <p:nvPr>
            <p:ph idx="1"/>
          </p:nvPr>
        </p:nvSpPr>
        <p:spPr/>
        <p:txBody>
          <a:bodyPr/>
          <a:lstStyle/>
          <a:p>
            <a:r>
              <a:rPr lang="en-US" dirty="0" smtClean="0"/>
              <a:t>HTML5 has a variety of new semantic elements (which we will examine later) that can be used to reduce somewhat the confusing mass of div within </a:t>
            </a:r>
            <a:r>
              <a:rPr lang="en-US" dirty="0" err="1" smtClean="0"/>
              <a:t>divs</a:t>
            </a:r>
            <a:r>
              <a:rPr lang="en-US" dirty="0" smtClean="0"/>
              <a:t> within </a:t>
            </a:r>
            <a:r>
              <a:rPr lang="en-US" dirty="0" err="1" smtClean="0"/>
              <a:t>divs</a:t>
            </a:r>
            <a:r>
              <a:rPr lang="en-US" dirty="0" smtClean="0"/>
              <a:t> that is so typical of contemporary web design.</a:t>
            </a:r>
            <a:endParaRPr lang="en-US" dirty="0"/>
          </a:p>
        </p:txBody>
      </p:sp>
      <p:sp>
        <p:nvSpPr>
          <p:cNvPr id="8" name="Content Placeholder 7"/>
          <p:cNvSpPr>
            <a:spLocks noGrp="1"/>
          </p:cNvSpPr>
          <p:nvPr>
            <p:ph sz="quarter" idx="13"/>
          </p:nvPr>
        </p:nvSpPr>
        <p:spPr/>
        <p:txBody>
          <a:bodyPr>
            <a:normAutofit lnSpcReduction="10000"/>
          </a:bodyPr>
          <a:lstStyle/>
          <a:p>
            <a:r>
              <a:rPr lang="en-US" dirty="0" smtClean="0"/>
              <a:t>Can you say “div-</a:t>
            </a:r>
            <a:r>
              <a:rPr lang="en-US" dirty="0" err="1" smtClean="0"/>
              <a:t>tastic</a:t>
            </a:r>
            <a:r>
              <a:rPr lang="en-US" dirty="0" smtClean="0"/>
              <a:t>”</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2600" y="3185846"/>
            <a:ext cx="3962400" cy="3260673"/>
          </a:xfrm>
          <a:prstGeom prst="rect">
            <a:avLst/>
          </a:prstGeom>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Links</a:t>
            </a:r>
            <a:endParaRPr lang="en-US" dirty="0"/>
          </a:p>
        </p:txBody>
      </p:sp>
      <p:sp>
        <p:nvSpPr>
          <p:cNvPr id="3" name="Content Placeholder 2"/>
          <p:cNvSpPr>
            <a:spLocks noGrp="1"/>
          </p:cNvSpPr>
          <p:nvPr>
            <p:ph idx="1"/>
          </p:nvPr>
        </p:nvSpPr>
        <p:spPr/>
        <p:txBody>
          <a:bodyPr/>
          <a:lstStyle/>
          <a:p>
            <a:r>
              <a:rPr lang="en-US" dirty="0" smtClean="0"/>
              <a:t>Links are created using the </a:t>
            </a:r>
            <a:r>
              <a:rPr lang="en-US" b="1" dirty="0" smtClean="0"/>
              <a:t>&lt;a&gt; </a:t>
            </a:r>
            <a:r>
              <a:rPr lang="en-US" dirty="0" smtClean="0"/>
              <a:t>element (the “a” stands for anchor). </a:t>
            </a:r>
          </a:p>
          <a:p>
            <a:r>
              <a:rPr lang="en-US" dirty="0" smtClean="0"/>
              <a:t>A link has two main parts: the </a:t>
            </a:r>
            <a:r>
              <a:rPr lang="en-US" dirty="0" smtClean="0">
                <a:solidFill>
                  <a:schemeClr val="accent1"/>
                </a:solidFill>
              </a:rPr>
              <a:t>destination</a:t>
            </a:r>
            <a:r>
              <a:rPr lang="en-US" dirty="0" smtClean="0"/>
              <a:t> and the </a:t>
            </a:r>
            <a:r>
              <a:rPr lang="en-US" dirty="0" smtClean="0">
                <a:solidFill>
                  <a:schemeClr val="accent1"/>
                </a:solidFill>
              </a:rPr>
              <a:t>label</a:t>
            </a:r>
            <a:r>
              <a:rPr lang="en-US" dirty="0" smtClean="0"/>
              <a:t>.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&lt;a&gt;</a:t>
            </a:r>
            <a:endParaRPr lang="en-US" dirty="0"/>
          </a:p>
        </p:txBody>
      </p:sp>
      <p:pic>
        <p:nvPicPr>
          <p:cNvPr id="7" name="Picture 56"/>
          <p:cNvPicPr>
            <a:picLocks noChangeAspect="1" noChangeArrowheads="1"/>
          </p:cNvPicPr>
          <p:nvPr/>
        </p:nvPicPr>
        <p:blipFill>
          <a:blip r:embed="rId3" cstate="print"/>
          <a:srcRect/>
          <a:stretch>
            <a:fillRect/>
          </a:stretch>
        </p:blipFill>
        <p:spPr bwMode="auto">
          <a:xfrm>
            <a:off x="533400" y="381000"/>
            <a:ext cx="304800" cy="355600"/>
          </a:xfrm>
          <a:prstGeom prst="rect">
            <a:avLst/>
          </a:prstGeom>
          <a:noFill/>
          <a:ln w="9525">
            <a:miter lim="800000"/>
            <a:headEnd/>
            <a:tailEnd/>
          </a:ln>
          <a:effectLst/>
        </p:spPr>
      </p:pic>
      <p:graphicFrame>
        <p:nvGraphicFramePr>
          <p:cNvPr id="22531" name="Object 3"/>
          <p:cNvGraphicFramePr>
            <a:graphicFrameLocks noChangeAspect="1"/>
          </p:cNvGraphicFramePr>
          <p:nvPr/>
        </p:nvGraphicFramePr>
        <p:xfrm>
          <a:off x="914400" y="3657600"/>
          <a:ext cx="6334125" cy="2343150"/>
        </p:xfrm>
        <a:graphic>
          <a:graphicData uri="http://schemas.openxmlformats.org/presentationml/2006/ole">
            <mc:AlternateContent xmlns:mc="http://schemas.openxmlformats.org/markup-compatibility/2006">
              <mc:Choice xmlns:v="urn:schemas-microsoft-com:vml" Requires="v">
                <p:oleObj spid="_x0000_s22595" name="Visio" r:id="rId4" imgW="6334077" imgH="2343285" progId="Visio.Drawing.11">
                  <p:embed/>
                </p:oleObj>
              </mc:Choice>
              <mc:Fallback>
                <p:oleObj name="Visio" r:id="rId4" imgW="6334077" imgH="2343285" progId="Visio.Drawing.11">
                  <p:embed/>
                  <p:pic>
                    <p:nvPicPr>
                      <p:cNvPr id="0" name="Picture 5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4400" y="3657600"/>
                        <a:ext cx="6334125" cy="2343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Links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You can use the anchor element to create a wide range of links:</a:t>
            </a:r>
          </a:p>
          <a:p>
            <a:pPr marL="630238" indent="-342900">
              <a:buFont typeface="Arial" panose="020B0604020202020204" pitchFamily="34" charset="0"/>
              <a:buChar char="•"/>
            </a:pPr>
            <a:r>
              <a:rPr lang="en-US" dirty="0" smtClean="0"/>
              <a:t>Links to external sites (or to individual resources such as images or movies on an external site).</a:t>
            </a:r>
          </a:p>
          <a:p>
            <a:pPr marL="630238" indent="-342900">
              <a:buFont typeface="Arial" panose="020B0604020202020204" pitchFamily="34" charset="0"/>
              <a:buChar char="•"/>
            </a:pPr>
            <a:r>
              <a:rPr lang="en-US" dirty="0" smtClean="0"/>
              <a:t>Links to other pages or resources within the current site.</a:t>
            </a:r>
          </a:p>
          <a:p>
            <a:pPr marL="630238" indent="-342900">
              <a:buFont typeface="Arial" panose="020B0604020202020204" pitchFamily="34" charset="0"/>
              <a:buChar char="•"/>
            </a:pPr>
            <a:r>
              <a:rPr lang="en-US" dirty="0" smtClean="0"/>
              <a:t>Links to other places within the current page.</a:t>
            </a:r>
          </a:p>
          <a:p>
            <a:pPr marL="630238" indent="-342900">
              <a:buFont typeface="Arial" panose="020B0604020202020204" pitchFamily="34" charset="0"/>
              <a:buChar char="•"/>
            </a:pPr>
            <a:r>
              <a:rPr lang="en-US" dirty="0" smtClean="0"/>
              <a:t>Links to particular locations on another page.</a:t>
            </a:r>
          </a:p>
          <a:p>
            <a:pPr marL="630238" indent="-342900">
              <a:buFont typeface="Arial" panose="020B0604020202020204" pitchFamily="34" charset="0"/>
              <a:buChar char="•"/>
            </a:pPr>
            <a:r>
              <a:rPr lang="en-US" dirty="0" smtClean="0"/>
              <a:t>Links that are instructions to the browser to start the user’s email program.</a:t>
            </a:r>
          </a:p>
          <a:p>
            <a:pPr marL="630238" indent="-342900">
              <a:buFont typeface="Arial" panose="020B0604020202020204" pitchFamily="34" charset="0"/>
              <a:buChar char="•"/>
            </a:pPr>
            <a:r>
              <a:rPr lang="en-US" dirty="0" smtClean="0"/>
              <a:t>Links that are instructions to the browser to execute a </a:t>
            </a:r>
            <a:r>
              <a:rPr lang="en-US" dirty="0" err="1" smtClean="0"/>
              <a:t>Javascript</a:t>
            </a:r>
            <a:r>
              <a:rPr lang="en-US" dirty="0" smtClean="0"/>
              <a:t> function.</a:t>
            </a:r>
          </a:p>
          <a:p>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Different link destinations</a:t>
            </a:r>
            <a:endParaRPr lang="en-US" dirty="0"/>
          </a:p>
        </p:txBody>
      </p:sp>
      <p:graphicFrame>
        <p:nvGraphicFramePr>
          <p:cNvPr id="23554" name="Object 2"/>
          <p:cNvGraphicFramePr>
            <a:graphicFrameLocks noChangeAspect="1"/>
          </p:cNvGraphicFramePr>
          <p:nvPr/>
        </p:nvGraphicFramePr>
        <p:xfrm>
          <a:off x="990599" y="990600"/>
          <a:ext cx="4937403" cy="5257800"/>
        </p:xfrm>
        <a:graphic>
          <a:graphicData uri="http://schemas.openxmlformats.org/presentationml/2006/ole">
            <mc:AlternateContent xmlns:mc="http://schemas.openxmlformats.org/markup-compatibility/2006">
              <mc:Choice xmlns:v="urn:schemas-microsoft-com:vml" Requires="v">
                <p:oleObj spid="_x0000_s23591" name="Visio" r:id="rId3" imgW="7362743" imgH="7832657" progId="Visio.Drawing.11">
                  <p:embed/>
                </p:oleObj>
              </mc:Choice>
              <mc:Fallback>
                <p:oleObj name="Visio" r:id="rId3" imgW="7362743" imgH="7832657"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599" y="990600"/>
                        <a:ext cx="4937403"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Link Text</a:t>
            </a:r>
            <a:endParaRPr lang="en-US" dirty="0"/>
          </a:p>
        </p:txBody>
      </p:sp>
      <p:sp>
        <p:nvSpPr>
          <p:cNvPr id="4" name="Content Placeholder 3"/>
          <p:cNvSpPr>
            <a:spLocks noGrp="1"/>
          </p:cNvSpPr>
          <p:nvPr>
            <p:ph idx="1"/>
          </p:nvPr>
        </p:nvSpPr>
        <p:spPr/>
        <p:txBody>
          <a:bodyPr>
            <a:normAutofit lnSpcReduction="10000"/>
          </a:bodyPr>
          <a:lstStyle/>
          <a:p>
            <a:r>
              <a:rPr lang="en-US" dirty="0" smtClean="0"/>
              <a:t>Links with the label “Click Here” were once a staple of the web. </a:t>
            </a:r>
          </a:p>
          <a:p>
            <a:r>
              <a:rPr lang="en-US" dirty="0" smtClean="0"/>
              <a:t>Today, such links are frowned upon, since:</a:t>
            </a:r>
          </a:p>
          <a:p>
            <a:pPr marL="342900" indent="-342900">
              <a:buFont typeface="Arial" panose="020B0604020202020204" pitchFamily="34" charset="0"/>
              <a:buChar char="•"/>
            </a:pPr>
            <a:r>
              <a:rPr lang="en-US" dirty="0" smtClean="0"/>
              <a:t>they do not tell users where the link will take them</a:t>
            </a:r>
          </a:p>
          <a:p>
            <a:pPr marL="342900" indent="-342900">
              <a:buFont typeface="Arial" panose="020B0604020202020204" pitchFamily="34" charset="0"/>
              <a:buChar char="•"/>
            </a:pPr>
            <a:r>
              <a:rPr lang="en-US" dirty="0" smtClean="0"/>
              <a:t>as a verb “click” is becoming increasingly inaccurate when one takes into account the growth of mobile browsers. </a:t>
            </a:r>
          </a:p>
          <a:p>
            <a:r>
              <a:rPr lang="en-US" dirty="0" smtClean="0"/>
              <a:t>Instead, textual link labels should be descriptive. </a:t>
            </a:r>
          </a:p>
          <a:p>
            <a:r>
              <a:rPr lang="en-US" strike="sngStrike" dirty="0" smtClean="0"/>
              <a:t>“Click here to see the race results” </a:t>
            </a:r>
          </a:p>
          <a:p>
            <a:r>
              <a:rPr lang="en-US" b="1" dirty="0" smtClean="0"/>
              <a:t>“Race Results” </a:t>
            </a:r>
            <a:r>
              <a:rPr lang="en-US" dirty="0" smtClean="0"/>
              <a:t>or </a:t>
            </a:r>
            <a:r>
              <a:rPr lang="en-US" b="1" dirty="0" smtClean="0"/>
              <a:t>“See Race Results”.</a:t>
            </a:r>
            <a:endParaRPr lang="en-US" b="1" dirty="0"/>
          </a:p>
        </p:txBody>
      </p:sp>
      <p:sp>
        <p:nvSpPr>
          <p:cNvPr id="5" name="Content Placeholder 4"/>
          <p:cNvSpPr>
            <a:spLocks noGrp="1"/>
          </p:cNvSpPr>
          <p:nvPr>
            <p:ph sz="quarter" idx="13"/>
          </p:nvPr>
        </p:nvSpPr>
        <p:spPr/>
        <p:txBody>
          <a:bodyPr>
            <a:normAutofit lnSpcReduction="10000"/>
          </a:bodyPr>
          <a:lstStyle/>
          <a:p>
            <a:r>
              <a:rPr lang="en-US" dirty="0" smtClean="0"/>
              <a:t>Some guidance … or … don’t “Click Here”</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 Syntax</a:t>
            </a:r>
            <a:endParaRPr lang="en-US" dirty="0"/>
          </a:p>
        </p:txBody>
      </p:sp>
      <p:sp>
        <p:nvSpPr>
          <p:cNvPr id="3" name="Content Placeholder 2"/>
          <p:cNvSpPr>
            <a:spLocks noGrp="1"/>
          </p:cNvSpPr>
          <p:nvPr>
            <p:ph idx="1"/>
          </p:nvPr>
        </p:nvSpPr>
        <p:spPr/>
        <p:txBody>
          <a:bodyPr/>
          <a:lstStyle/>
          <a:p>
            <a:r>
              <a:rPr lang="en-US" dirty="0" smtClean="0"/>
              <a:t>HTML is defined as a </a:t>
            </a:r>
            <a:r>
              <a:rPr lang="en-US" b="1" dirty="0" smtClean="0">
                <a:solidFill>
                  <a:schemeClr val="accent1"/>
                </a:solidFill>
              </a:rPr>
              <a:t>markup language</a:t>
            </a:r>
            <a:r>
              <a:rPr lang="en-US" dirty="0" smtClean="0"/>
              <a:t>. </a:t>
            </a:r>
          </a:p>
          <a:p>
            <a:pPr marL="342900" indent="-342900">
              <a:buFont typeface="Arial" panose="020B0604020202020204" pitchFamily="34" charset="0"/>
              <a:buChar char="•"/>
            </a:pPr>
            <a:r>
              <a:rPr lang="en-US" dirty="0" smtClean="0"/>
              <a:t>A markup language is simply a way of annotating a document in such a way to make the annotations distinct from the text being annotated. </a:t>
            </a:r>
          </a:p>
          <a:p>
            <a:pPr marL="342900" indent="-342900">
              <a:buFont typeface="Arial" panose="020B0604020202020204" pitchFamily="34" charset="0"/>
              <a:buChar char="•"/>
            </a:pPr>
            <a:r>
              <a:rPr lang="en-US" dirty="0" smtClean="0"/>
              <a:t>The term comes from the days of print, when editors would write instructions on manuscript pages that might be revision instructions to the author or copy editor.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What is a markup language?</a:t>
            </a:r>
            <a:endParaRPr lang="en-US" dirty="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URL Absolute Referencing</a:t>
            </a:r>
            <a:endParaRPr lang="en-US" dirty="0"/>
          </a:p>
        </p:txBody>
      </p:sp>
      <p:sp>
        <p:nvSpPr>
          <p:cNvPr id="3" name="Content Placeholder 2"/>
          <p:cNvSpPr>
            <a:spLocks noGrp="1"/>
          </p:cNvSpPr>
          <p:nvPr>
            <p:ph idx="1"/>
          </p:nvPr>
        </p:nvSpPr>
        <p:spPr/>
        <p:txBody>
          <a:bodyPr/>
          <a:lstStyle/>
          <a:p>
            <a:r>
              <a:rPr lang="en-US" dirty="0" smtClean="0"/>
              <a:t>When referencing a page or resource on an external site, a full </a:t>
            </a:r>
            <a:r>
              <a:rPr lang="en-US" b="1" dirty="0" smtClean="0">
                <a:solidFill>
                  <a:schemeClr val="accent1"/>
                </a:solidFill>
              </a:rPr>
              <a:t>absolute reference</a:t>
            </a:r>
            <a:r>
              <a:rPr lang="en-US" dirty="0" smtClean="0">
                <a:solidFill>
                  <a:schemeClr val="accent1"/>
                </a:solidFill>
              </a:rPr>
              <a:t> </a:t>
            </a:r>
            <a:r>
              <a:rPr lang="en-US" dirty="0" smtClean="0"/>
              <a:t>is required: that is, </a:t>
            </a:r>
            <a:br>
              <a:rPr lang="en-US" dirty="0" smtClean="0"/>
            </a:br>
            <a:endParaRPr lang="en-US" dirty="0" smtClean="0"/>
          </a:p>
          <a:p>
            <a:pPr marL="342900" indent="-342900">
              <a:buFont typeface="Arial" panose="020B0604020202020204" pitchFamily="34" charset="0"/>
              <a:buChar char="•"/>
            </a:pPr>
            <a:r>
              <a:rPr lang="en-US" dirty="0" smtClean="0"/>
              <a:t>the protocol (typically, http://), </a:t>
            </a:r>
          </a:p>
          <a:p>
            <a:pPr marL="342900" indent="-342900">
              <a:buFont typeface="Arial" panose="020B0604020202020204" pitchFamily="34" charset="0"/>
              <a:buChar char="•"/>
            </a:pPr>
            <a:r>
              <a:rPr lang="en-US" dirty="0" smtClean="0"/>
              <a:t>the domain name, </a:t>
            </a:r>
          </a:p>
          <a:p>
            <a:pPr marL="342900" indent="-342900">
              <a:buFont typeface="Arial" panose="020B0604020202020204" pitchFamily="34" charset="0"/>
              <a:buChar char="•"/>
            </a:pPr>
            <a:r>
              <a:rPr lang="en-US" dirty="0" smtClean="0"/>
              <a:t>any paths, and then finally </a:t>
            </a:r>
          </a:p>
          <a:p>
            <a:pPr marL="342900" indent="-342900">
              <a:buFont typeface="Arial" panose="020B0604020202020204" pitchFamily="34" charset="0"/>
              <a:buChar char="•"/>
            </a:pPr>
            <a:r>
              <a:rPr lang="en-US" dirty="0" smtClean="0"/>
              <a:t>the file name of the desired resource.</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For external resources</a:t>
            </a:r>
            <a:endParaRPr lang="en-US" dirty="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URL Relative Referencing</a:t>
            </a:r>
            <a:endParaRPr lang="en-US" dirty="0"/>
          </a:p>
        </p:txBody>
      </p:sp>
      <p:sp>
        <p:nvSpPr>
          <p:cNvPr id="3" name="Content Placeholder 2"/>
          <p:cNvSpPr>
            <a:spLocks noGrp="1"/>
          </p:cNvSpPr>
          <p:nvPr>
            <p:ph idx="1"/>
          </p:nvPr>
        </p:nvSpPr>
        <p:spPr/>
        <p:txBody>
          <a:bodyPr/>
          <a:lstStyle/>
          <a:p>
            <a:r>
              <a:rPr lang="en-US" dirty="0" smtClean="0"/>
              <a:t>We also need to be able to successfully reference files within our site.</a:t>
            </a:r>
          </a:p>
          <a:p>
            <a:r>
              <a:rPr lang="en-US" dirty="0" smtClean="0"/>
              <a:t>This requires learning the syntax for so-called </a:t>
            </a:r>
            <a:r>
              <a:rPr lang="en-US" b="1" dirty="0" smtClean="0">
                <a:solidFill>
                  <a:schemeClr val="accent1"/>
                </a:solidFill>
              </a:rPr>
              <a:t>relative referencing</a:t>
            </a:r>
            <a:r>
              <a:rPr lang="en-US" dirty="0" smtClean="0"/>
              <a:t>. </a:t>
            </a:r>
          </a:p>
          <a:p>
            <a:r>
              <a:rPr lang="en-US" dirty="0" smtClean="0"/>
              <a:t>When referencing a resource that is on the same server as your HTML document, then you can use briefer relative referencing. If the URL does not include the “http://” then the browser will request the current server for the file. </a:t>
            </a:r>
          </a:p>
        </p:txBody>
      </p:sp>
      <p:sp>
        <p:nvSpPr>
          <p:cNvPr id="4" name="Content Placeholder 3"/>
          <p:cNvSpPr>
            <a:spLocks noGrp="1"/>
          </p:cNvSpPr>
          <p:nvPr>
            <p:ph sz="quarter" idx="13"/>
          </p:nvPr>
        </p:nvSpPr>
        <p:spPr/>
        <p:txBody>
          <a:bodyPr>
            <a:normAutofit lnSpcReduction="10000"/>
          </a:bodyPr>
          <a:lstStyle/>
          <a:p>
            <a:r>
              <a:rPr lang="en-US" dirty="0" smtClean="0"/>
              <a:t>An essential skill</a:t>
            </a:r>
            <a:endParaRPr lang="en-US"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URL Relative Referencing</a:t>
            </a:r>
            <a:endParaRPr lang="en-US" dirty="0"/>
          </a:p>
        </p:txBody>
      </p:sp>
      <p:sp>
        <p:nvSpPr>
          <p:cNvPr id="5" name="Content Placeholder 4"/>
          <p:cNvSpPr>
            <a:spLocks noGrp="1"/>
          </p:cNvSpPr>
          <p:nvPr>
            <p:ph idx="1"/>
          </p:nvPr>
        </p:nvSpPr>
        <p:spPr/>
        <p:txBody>
          <a:bodyPr/>
          <a:lstStyle/>
          <a:p>
            <a:r>
              <a:rPr lang="en-US" dirty="0" smtClean="0"/>
              <a:t>If all the resources for the site reside within the same </a:t>
            </a:r>
            <a:r>
              <a:rPr lang="en-US" b="1" dirty="0" smtClean="0">
                <a:solidFill>
                  <a:schemeClr val="accent1"/>
                </a:solidFill>
              </a:rPr>
              <a:t>directory</a:t>
            </a:r>
            <a:r>
              <a:rPr lang="en-US" dirty="0" smtClean="0"/>
              <a:t> (also referred to as a </a:t>
            </a:r>
            <a:r>
              <a:rPr lang="en-US" b="1" dirty="0" smtClean="0">
                <a:solidFill>
                  <a:schemeClr val="accent1"/>
                </a:solidFill>
              </a:rPr>
              <a:t>folder</a:t>
            </a:r>
            <a:r>
              <a:rPr lang="en-US" dirty="0" smtClean="0"/>
              <a:t>), then you can reference those other resources simply via their filename.</a:t>
            </a:r>
          </a:p>
          <a:p>
            <a:r>
              <a:rPr lang="en-US" dirty="0" smtClean="0"/>
              <a:t>However, most real-world sites contain too many files to put them all within a single directory. </a:t>
            </a:r>
          </a:p>
          <a:p>
            <a:r>
              <a:rPr lang="en-US" dirty="0" smtClean="0"/>
              <a:t>For these situations, a relative pathname is required along with the filename. </a:t>
            </a:r>
          </a:p>
          <a:p>
            <a:r>
              <a:rPr lang="en-US" dirty="0" smtClean="0"/>
              <a:t>The </a:t>
            </a:r>
            <a:r>
              <a:rPr lang="en-US" b="1" dirty="0" smtClean="0">
                <a:solidFill>
                  <a:schemeClr val="accent1"/>
                </a:solidFill>
              </a:rPr>
              <a:t>pathname</a:t>
            </a:r>
            <a:r>
              <a:rPr lang="en-US" dirty="0" smtClean="0"/>
              <a:t> tells the browser where to locate the file on the server. </a:t>
            </a:r>
            <a:endParaRPr lang="en-US" dirty="0"/>
          </a:p>
        </p:txBody>
      </p:sp>
      <p:sp>
        <p:nvSpPr>
          <p:cNvPr id="6" name="Content Placeholder 5"/>
          <p:cNvSpPr>
            <a:spLocks noGrp="1"/>
          </p:cNvSpPr>
          <p:nvPr>
            <p:ph sz="quarter" idx="13"/>
          </p:nvPr>
        </p:nvSpPr>
        <p:spPr/>
        <p:txBody>
          <a:bodyPr>
            <a:normAutofit lnSpcReduction="10000"/>
          </a:bodyPr>
          <a:lstStyle/>
          <a:p>
            <a:endParaRPr lang="en-US"/>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Pathnames</a:t>
            </a:r>
            <a:endParaRPr lang="en-US" dirty="0"/>
          </a:p>
        </p:txBody>
      </p:sp>
      <p:sp>
        <p:nvSpPr>
          <p:cNvPr id="3" name="Content Placeholder 2"/>
          <p:cNvSpPr>
            <a:spLocks noGrp="1"/>
          </p:cNvSpPr>
          <p:nvPr>
            <p:ph idx="1"/>
          </p:nvPr>
        </p:nvSpPr>
        <p:spPr/>
        <p:txBody>
          <a:bodyPr/>
          <a:lstStyle/>
          <a:p>
            <a:r>
              <a:rPr lang="en-US" dirty="0" smtClean="0"/>
              <a:t>Pathnames on the web follow Unix conventions.</a:t>
            </a:r>
          </a:p>
          <a:p>
            <a:pPr marL="342900" indent="-342900">
              <a:buFont typeface="Arial" panose="020B0604020202020204" pitchFamily="34" charset="0"/>
              <a:buChar char="•"/>
            </a:pPr>
            <a:r>
              <a:rPr lang="en-US" dirty="0" smtClean="0"/>
              <a:t>Forward slashes (“/”) are used to separate directory names from each other and from file names. </a:t>
            </a:r>
          </a:p>
          <a:p>
            <a:pPr marL="342900" indent="-342900">
              <a:buFont typeface="Arial" panose="020B0604020202020204" pitchFamily="34" charset="0"/>
              <a:buChar char="•"/>
            </a:pPr>
            <a:r>
              <a:rPr lang="en-US" dirty="0" smtClean="0"/>
              <a:t>Double-periods (“..”) are used to reference a directory “above” the current one in the directory tree.</a:t>
            </a:r>
            <a:endParaRPr lang="en-US" dirty="0"/>
          </a:p>
        </p:txBody>
      </p:sp>
      <p:sp>
        <p:nvSpPr>
          <p:cNvPr id="4" name="Content Placeholder 3"/>
          <p:cNvSpPr>
            <a:spLocks noGrp="1"/>
          </p:cNvSpPr>
          <p:nvPr>
            <p:ph sz="quarter" idx="13"/>
          </p:nvPr>
        </p:nvSpPr>
        <p:spPr/>
        <p:txBody>
          <a:bodyPr>
            <a:normAutofit lnSpcReduction="10000"/>
          </a:bodyPr>
          <a:lstStyle/>
          <a:p>
            <a:endParaRPr lang="en-US"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URL Relative Referencing</a:t>
            </a:r>
            <a:endParaRPr lang="en-US" dirty="0"/>
          </a:p>
        </p:txBody>
      </p:sp>
      <p:graphicFrame>
        <p:nvGraphicFramePr>
          <p:cNvPr id="25602" name="Object 2"/>
          <p:cNvGraphicFramePr>
            <a:graphicFrameLocks noChangeAspect="1"/>
          </p:cNvGraphicFramePr>
          <p:nvPr/>
        </p:nvGraphicFramePr>
        <p:xfrm>
          <a:off x="152400" y="990600"/>
          <a:ext cx="4013002" cy="4800600"/>
        </p:xfrm>
        <a:graphic>
          <a:graphicData uri="http://schemas.openxmlformats.org/presentationml/2006/ole">
            <mc:AlternateContent xmlns:mc="http://schemas.openxmlformats.org/markup-compatibility/2006">
              <mc:Choice xmlns:v="urn:schemas-microsoft-com:vml" Requires="v">
                <p:oleObj spid="_x0000_s25759" name="Visio" r:id="rId3" imgW="5858913" imgH="7019857" progId="Visio.Drawing.11">
                  <p:embed/>
                </p:oleObj>
              </mc:Choice>
              <mc:Fallback>
                <p:oleObj name="Visio" r:id="rId3" imgW="5858913" imgH="7019857" progId="Visio.Drawing.11">
                  <p:embed/>
                  <p:pic>
                    <p:nvPicPr>
                      <p:cNvPr id="0" name="Picture 14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990600"/>
                        <a:ext cx="4013002"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5" name="Table 14"/>
          <p:cNvGraphicFramePr>
            <a:graphicFrameLocks noGrp="1"/>
          </p:cNvGraphicFramePr>
          <p:nvPr/>
        </p:nvGraphicFramePr>
        <p:xfrm>
          <a:off x="4572000" y="1143000"/>
          <a:ext cx="4208162" cy="4991100"/>
        </p:xfrm>
        <a:graphic>
          <a:graphicData uri="http://schemas.openxmlformats.org/drawingml/2006/table">
            <a:tbl>
              <a:tblPr/>
              <a:tblGrid>
                <a:gridCol w="2043333">
                  <a:extLst>
                    <a:ext uri="{9D8B030D-6E8A-4147-A177-3AD203B41FA5}">
                      <a16:colId xmlns:a16="http://schemas.microsoft.com/office/drawing/2014/main" val="20000"/>
                    </a:ext>
                  </a:extLst>
                </a:gridCol>
                <a:gridCol w="2164829">
                  <a:extLst>
                    <a:ext uri="{9D8B030D-6E8A-4147-A177-3AD203B41FA5}">
                      <a16:colId xmlns:a16="http://schemas.microsoft.com/office/drawing/2014/main" val="20001"/>
                    </a:ext>
                  </a:extLst>
                </a:gridCol>
              </a:tblGrid>
              <a:tr h="184452">
                <a:tc>
                  <a:txBody>
                    <a:bodyPr/>
                    <a:lstStyle/>
                    <a:p>
                      <a:pPr marL="0" marR="0" algn="l">
                        <a:lnSpc>
                          <a:spcPts val="1500"/>
                        </a:lnSpc>
                        <a:spcBef>
                          <a:spcPts val="0"/>
                        </a:spcBef>
                        <a:spcAft>
                          <a:spcPts val="1400"/>
                        </a:spcAft>
                      </a:pPr>
                      <a:r>
                        <a:rPr lang="en-US" sz="1300" dirty="0">
                          <a:solidFill>
                            <a:srgbClr val="1F497D"/>
                          </a:solidFill>
                          <a:latin typeface="Calibri"/>
                          <a:ea typeface="Calibri"/>
                          <a:cs typeface="Times New Roman"/>
                        </a:rPr>
                        <a:t>Relative Link Type</a:t>
                      </a:r>
                    </a:p>
                  </a:txBody>
                  <a:tcPr marL="65903" marR="65903" marT="0" marB="0">
                    <a:lnL>
                      <a:noFill/>
                    </a:lnL>
                    <a:lnR>
                      <a:noFill/>
                    </a:lnR>
                    <a:lnT>
                      <a:noFill/>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0"/>
                        </a:spcBef>
                        <a:spcAft>
                          <a:spcPts val="1400"/>
                        </a:spcAft>
                      </a:pPr>
                      <a:r>
                        <a:rPr lang="en-US" sz="1300">
                          <a:solidFill>
                            <a:srgbClr val="1F497D"/>
                          </a:solidFill>
                          <a:latin typeface="Calibri"/>
                          <a:ea typeface="Calibri"/>
                          <a:cs typeface="Times New Roman"/>
                        </a:rPr>
                        <a:t>Example</a:t>
                      </a:r>
                    </a:p>
                  </a:txBody>
                  <a:tcPr marL="65903" marR="65903" marT="0" marB="0">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725513">
                <a:tc>
                  <a:txBody>
                    <a:bodyPr/>
                    <a:lstStyle/>
                    <a:p>
                      <a:pPr marL="0" marR="0" algn="l">
                        <a:lnSpc>
                          <a:spcPts val="1500"/>
                        </a:lnSpc>
                        <a:spcBef>
                          <a:spcPts val="700"/>
                        </a:spcBef>
                        <a:spcAft>
                          <a:spcPts val="700"/>
                        </a:spcAft>
                      </a:pPr>
                      <a:r>
                        <a:rPr lang="en-US" sz="1100" b="1" dirty="0">
                          <a:latin typeface="Constantia"/>
                          <a:ea typeface="Times New Roman"/>
                          <a:cs typeface="Times New Roman"/>
                        </a:rPr>
                        <a:t>Same Directory</a:t>
                      </a:r>
                    </a:p>
                    <a:p>
                      <a:pPr marL="0" marR="0" algn="l">
                        <a:lnSpc>
                          <a:spcPts val="1500"/>
                        </a:lnSpc>
                        <a:spcBef>
                          <a:spcPts val="700"/>
                        </a:spcBef>
                        <a:spcAft>
                          <a:spcPts val="700"/>
                        </a:spcAft>
                      </a:pPr>
                      <a:r>
                        <a:rPr lang="en-US" sz="1000" dirty="0">
                          <a:latin typeface="Calibri"/>
                          <a:ea typeface="Times New Roman"/>
                          <a:cs typeface="Times New Roman"/>
                        </a:rPr>
                        <a:t>To link to a file within the same folder, simply use the file name.</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example.html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(in Figure 2.18),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="example.html"&gt;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909965">
                <a:tc>
                  <a:txBody>
                    <a:bodyPr/>
                    <a:lstStyle/>
                    <a:p>
                      <a:pPr marL="0" marR="0" algn="l">
                        <a:lnSpc>
                          <a:spcPts val="1500"/>
                        </a:lnSpc>
                        <a:spcBef>
                          <a:spcPts val="700"/>
                        </a:spcBef>
                        <a:spcAft>
                          <a:spcPts val="700"/>
                        </a:spcAft>
                      </a:pPr>
                      <a:r>
                        <a:rPr lang="en-US" sz="1100" b="1" dirty="0">
                          <a:latin typeface="Constantia"/>
                          <a:ea typeface="Times New Roman"/>
                          <a:cs typeface="Times New Roman"/>
                        </a:rPr>
                        <a:t>Child Directory</a:t>
                      </a:r>
                    </a:p>
                    <a:p>
                      <a:pPr marL="0" marR="0" algn="l">
                        <a:lnSpc>
                          <a:spcPts val="1500"/>
                        </a:lnSpc>
                        <a:spcBef>
                          <a:spcPts val="700"/>
                        </a:spcBef>
                        <a:spcAft>
                          <a:spcPts val="700"/>
                        </a:spcAft>
                      </a:pPr>
                      <a:r>
                        <a:rPr lang="en-US" sz="1000" dirty="0">
                          <a:latin typeface="Calibri"/>
                          <a:ea typeface="Times New Roman"/>
                          <a:cs typeface="Times New Roman"/>
                        </a:rPr>
                        <a:t>To link to a file within a subdirectory, use the name of the subdirectory and a slash before the file name.</a:t>
                      </a:r>
                    </a:p>
                  </a:txBody>
                  <a:tcPr marL="65903" marR="65903" marT="0" marB="0">
                    <a:lnL>
                      <a:noFill/>
                    </a:lnL>
                    <a:lnR>
                      <a:noFill/>
                    </a:lnR>
                    <a:lnT w="12700" cap="flat" cmpd="sng" algn="ctr">
                      <a:solidFill>
                        <a:srgbClr val="000000"/>
                      </a:solidFill>
                      <a:prstDash val="dash"/>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1000">
                          <a:latin typeface="Calibri"/>
                          <a:ea typeface="Times New Roman"/>
                          <a:cs typeface="Times New Roman"/>
                        </a:rPr>
                        <a:t>To link to </a:t>
                      </a:r>
                      <a:r>
                        <a:rPr lang="en-US" sz="1100">
                          <a:solidFill>
                            <a:srgbClr val="548DD4"/>
                          </a:solidFill>
                          <a:latin typeface="Constantia"/>
                          <a:ea typeface="Times New Roman"/>
                          <a:cs typeface="Times New Roman"/>
                        </a:rPr>
                        <a:t>logo.gif</a:t>
                      </a:r>
                      <a:r>
                        <a:rPr lang="en-US" sz="1000">
                          <a:latin typeface="Calibri"/>
                          <a:ea typeface="Times New Roman"/>
                          <a:cs typeface="Times New Roman"/>
                        </a:rPr>
                        <a:t> from </a:t>
                      </a:r>
                      <a:r>
                        <a:rPr lang="en-US" sz="1100">
                          <a:solidFill>
                            <a:srgbClr val="548DD4"/>
                          </a:solidFill>
                          <a:latin typeface="Constantia"/>
                          <a:ea typeface="Times New Roman"/>
                          <a:cs typeface="Times New Roman"/>
                        </a:rPr>
                        <a:t>about.html</a:t>
                      </a:r>
                      <a:r>
                        <a:rPr lang="en-US" sz="1000">
                          <a:latin typeface="Calibri"/>
                          <a:ea typeface="Times New Roman"/>
                          <a:cs typeface="Times New Roman"/>
                        </a:rPr>
                        <a:t>, use: </a:t>
                      </a:r>
                    </a:p>
                    <a:p>
                      <a:pPr marL="0" marR="0" algn="l">
                        <a:lnSpc>
                          <a:spcPts val="1500"/>
                        </a:lnSpc>
                        <a:spcBef>
                          <a:spcPts val="0"/>
                        </a:spcBef>
                        <a:spcAft>
                          <a:spcPts val="0"/>
                        </a:spcAft>
                        <a:tabLst>
                          <a:tab pos="342900" algn="l"/>
                          <a:tab pos="685800" algn="l"/>
                          <a:tab pos="1028700" algn="l"/>
                          <a:tab pos="1371600" algn="l"/>
                          <a:tab pos="1714500" algn="l"/>
                        </a:tabLst>
                      </a:pPr>
                      <a:r>
                        <a:rPr lang="en-US" sz="900">
                          <a:latin typeface="Consolas"/>
                          <a:ea typeface="Calibri"/>
                          <a:cs typeface="Times New Roman"/>
                        </a:rPr>
                        <a:t>&lt;a href="images/logo.gif"&gt;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463322">
                <a:tc>
                  <a:txBody>
                    <a:bodyPr/>
                    <a:lstStyle/>
                    <a:p>
                      <a:pPr marL="0" marR="0" algn="l">
                        <a:lnSpc>
                          <a:spcPts val="1500"/>
                        </a:lnSpc>
                        <a:spcBef>
                          <a:spcPts val="700"/>
                        </a:spcBef>
                        <a:spcAft>
                          <a:spcPts val="700"/>
                        </a:spcAft>
                      </a:pPr>
                      <a:r>
                        <a:rPr lang="en-US" sz="1100" b="1" dirty="0">
                          <a:latin typeface="Constantia"/>
                          <a:ea typeface="Times New Roman"/>
                          <a:cs typeface="Times New Roman"/>
                        </a:rPr>
                        <a:t>Grandchild/Descendant Directory</a:t>
                      </a:r>
                    </a:p>
                    <a:p>
                      <a:pPr marL="0" marR="0" algn="l">
                        <a:lnSpc>
                          <a:spcPts val="1500"/>
                        </a:lnSpc>
                        <a:spcBef>
                          <a:spcPts val="700"/>
                        </a:spcBef>
                        <a:spcAft>
                          <a:spcPts val="700"/>
                        </a:spcAft>
                      </a:pPr>
                      <a:r>
                        <a:rPr lang="en-US" sz="1000" dirty="0">
                          <a:latin typeface="Calibri"/>
                          <a:ea typeface="Times New Roman"/>
                          <a:cs typeface="Times New Roman"/>
                        </a:rPr>
                        <a:t>To link to a file that is multiple subdirectories </a:t>
                      </a:r>
                      <a:r>
                        <a:rPr lang="en-US" sz="1100" i="1" dirty="0">
                          <a:latin typeface="Constantia"/>
                          <a:ea typeface="Times New Roman"/>
                          <a:cs typeface="Times New Roman"/>
                        </a:rPr>
                        <a:t>below</a:t>
                      </a:r>
                      <a:r>
                        <a:rPr lang="en-US" sz="1000" dirty="0">
                          <a:latin typeface="Calibri"/>
                          <a:ea typeface="Times New Roman"/>
                          <a:cs typeface="Times New Roman"/>
                        </a:rPr>
                        <a:t> the current one, construct the full path by including each subdirectory name (separated by slashes) before the file name.</a:t>
                      </a:r>
                    </a:p>
                  </a:txBody>
                  <a:tcPr marL="65903" marR="65903" marT="0" marB="0">
                    <a:lnL>
                      <a:noFill/>
                    </a:lnL>
                    <a:lnR>
                      <a:noFill/>
                    </a:lnR>
                    <a:lnT w="12700" cap="flat" cmpd="sng" algn="ctr">
                      <a:solidFill>
                        <a:srgbClr val="000000"/>
                      </a:solidFill>
                      <a:prstDash val="dash"/>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1000">
                          <a:latin typeface="Calibri"/>
                          <a:ea typeface="Times New Roman"/>
                          <a:cs typeface="Times New Roman"/>
                        </a:rPr>
                        <a:t>To link to </a:t>
                      </a:r>
                      <a:r>
                        <a:rPr lang="en-US" sz="1100">
                          <a:solidFill>
                            <a:srgbClr val="548DD4"/>
                          </a:solidFill>
                          <a:latin typeface="Constantia"/>
                          <a:ea typeface="Times New Roman"/>
                          <a:cs typeface="Times New Roman"/>
                        </a:rPr>
                        <a:t>background.gif</a:t>
                      </a:r>
                      <a:r>
                        <a:rPr lang="en-US" sz="1000">
                          <a:latin typeface="Calibri"/>
                          <a:ea typeface="Times New Roman"/>
                          <a:cs typeface="Times New Roman"/>
                        </a:rPr>
                        <a:t> from </a:t>
                      </a:r>
                      <a:r>
                        <a:rPr lang="en-US" sz="1100">
                          <a:solidFill>
                            <a:srgbClr val="548DD4"/>
                          </a:solidFill>
                          <a:latin typeface="Constantia"/>
                          <a:ea typeface="Times New Roman"/>
                          <a:cs typeface="Times New Roman"/>
                        </a:rPr>
                        <a:t>about.html</a:t>
                      </a:r>
                      <a:r>
                        <a:rPr lang="en-US" sz="10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a:latin typeface="Consolas"/>
                          <a:ea typeface="Calibri"/>
                          <a:cs typeface="Times New Roman"/>
                        </a:rPr>
                        <a:t>&lt;a href="css/images/background.gif"&gt;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364948">
                <a:tc>
                  <a:txBody>
                    <a:bodyPr/>
                    <a:lstStyle/>
                    <a:p>
                      <a:pPr marL="0" marR="0" algn="l">
                        <a:lnSpc>
                          <a:spcPts val="1500"/>
                        </a:lnSpc>
                        <a:spcBef>
                          <a:spcPts val="700"/>
                        </a:spcBef>
                        <a:spcAft>
                          <a:spcPts val="700"/>
                        </a:spcAft>
                      </a:pPr>
                      <a:r>
                        <a:rPr lang="en-US" sz="1100" b="1" dirty="0">
                          <a:latin typeface="Constantia"/>
                          <a:ea typeface="Times New Roman"/>
                          <a:cs typeface="Times New Roman"/>
                        </a:rPr>
                        <a:t>Parent/Ancestor Directory</a:t>
                      </a:r>
                    </a:p>
                    <a:p>
                      <a:pPr marL="0" marR="0" algn="l">
                        <a:lnSpc>
                          <a:spcPts val="1500"/>
                        </a:lnSpc>
                        <a:spcBef>
                          <a:spcPts val="700"/>
                        </a:spcBef>
                        <a:spcAft>
                          <a:spcPts val="700"/>
                        </a:spcAft>
                      </a:pPr>
                      <a:r>
                        <a:rPr lang="en-US" sz="1000" dirty="0">
                          <a:latin typeface="Calibri"/>
                          <a:ea typeface="Times New Roman"/>
                          <a:cs typeface="Times New Roman"/>
                        </a:rPr>
                        <a:t>Use “</a:t>
                      </a:r>
                      <a:r>
                        <a:rPr lang="en-US" sz="1100" dirty="0">
                          <a:solidFill>
                            <a:srgbClr val="548DD4"/>
                          </a:solidFill>
                          <a:latin typeface="Constantia"/>
                          <a:ea typeface="Times New Roman"/>
                          <a:cs typeface="Times New Roman"/>
                        </a:rPr>
                        <a:t>../</a:t>
                      </a:r>
                      <a:r>
                        <a:rPr lang="en-US" sz="1000" dirty="0">
                          <a:latin typeface="Calibri"/>
                          <a:ea typeface="Times New Roman"/>
                          <a:cs typeface="Times New Roman"/>
                        </a:rPr>
                        <a:t>” to reference a folder </a:t>
                      </a:r>
                      <a:r>
                        <a:rPr lang="en-US" sz="1100" i="1" dirty="0">
                          <a:latin typeface="Constantia"/>
                          <a:ea typeface="Times New Roman"/>
                          <a:cs typeface="Times New Roman"/>
                        </a:rPr>
                        <a:t>above</a:t>
                      </a:r>
                      <a:r>
                        <a:rPr lang="en-US" sz="1000" dirty="0">
                          <a:latin typeface="Calibri"/>
                          <a:ea typeface="Times New Roman"/>
                          <a:cs typeface="Times New Roman"/>
                        </a:rPr>
                        <a:t> the current one. If trying to reference a file several levels above the current one, simply string together multiple “</a:t>
                      </a:r>
                      <a:r>
                        <a:rPr lang="en-US" sz="1100" dirty="0">
                          <a:solidFill>
                            <a:srgbClr val="548DD4"/>
                          </a:solidFill>
                          <a:latin typeface="Constantia"/>
                          <a:ea typeface="Times New Roman"/>
                          <a:cs typeface="Times New Roman"/>
                        </a:rPr>
                        <a:t>../</a:t>
                      </a:r>
                      <a:r>
                        <a:rPr lang="en-US" sz="1000" dirty="0">
                          <a:latin typeface="Calibri"/>
                          <a:ea typeface="Times New Roman"/>
                          <a:cs typeface="Times New Roman"/>
                        </a:rPr>
                        <a: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index.html</a:t>
                      </a:r>
                      <a:r>
                        <a:rPr lang="en-US" sz="1000" dirty="0">
                          <a:latin typeface="Calibri"/>
                          <a:ea typeface="Times New Roman"/>
                          <a:cs typeface="Times New Roman"/>
                        </a:rPr>
                        <a:t> in </a:t>
                      </a:r>
                      <a:r>
                        <a:rPr lang="en-US" sz="1100" dirty="0">
                          <a:solidFill>
                            <a:srgbClr val="548DD4"/>
                          </a:solidFill>
                          <a:latin typeface="Constantia"/>
                          <a:ea typeface="Times New Roman"/>
                          <a:cs typeface="Times New Roman"/>
                        </a:rPr>
                        <a:t>members</a:t>
                      </a:r>
                      <a:r>
                        <a:rPr lang="en-US" sz="1000" dirty="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="../about.html"&gt;</a:t>
                      </a:r>
                    </a:p>
                    <a:p>
                      <a:pPr marL="0" marR="0" algn="l">
                        <a:lnSpc>
                          <a:spcPts val="1500"/>
                        </a:lnSpc>
                        <a:spcBef>
                          <a:spcPts val="700"/>
                        </a:spcBef>
                        <a:spcAft>
                          <a:spcPts val="700"/>
                        </a:spcAft>
                      </a:pPr>
                      <a:r>
                        <a:rPr lang="en-US" sz="1000" dirty="0">
                          <a:latin typeface="Calibri"/>
                          <a:ea typeface="Times New Roman"/>
                          <a:cs typeface="Times New Roman"/>
                        </a:rPr>
                        <a:t>To link to </a:t>
                      </a:r>
                      <a:r>
                        <a:rPr lang="en-US" sz="1100" dirty="0">
                          <a:solidFill>
                            <a:srgbClr val="548DD4"/>
                          </a:solidFill>
                          <a:latin typeface="Constantia"/>
                          <a:ea typeface="Times New Roman"/>
                          <a:cs typeface="Times New Roman"/>
                        </a:rPr>
                        <a:t>about.html</a:t>
                      </a:r>
                      <a:r>
                        <a:rPr lang="en-US" sz="1000" dirty="0">
                          <a:latin typeface="Calibri"/>
                          <a:ea typeface="Times New Roman"/>
                          <a:cs typeface="Times New Roman"/>
                        </a:rPr>
                        <a:t> from </a:t>
                      </a:r>
                      <a:r>
                        <a:rPr lang="en-US" sz="1100" dirty="0">
                          <a:solidFill>
                            <a:srgbClr val="548DD4"/>
                          </a:solidFill>
                          <a:latin typeface="Constantia"/>
                          <a:ea typeface="Times New Roman"/>
                          <a:cs typeface="Times New Roman"/>
                        </a:rPr>
                        <a:t>bio.html</a:t>
                      </a:r>
                      <a:r>
                        <a:rPr lang="en-US" sz="1000" dirty="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900" dirty="0">
                          <a:latin typeface="Consolas"/>
                          <a:ea typeface="Calibri"/>
                          <a:cs typeface="Times New Roman"/>
                        </a:rPr>
                        <a:t>&lt;a </a:t>
                      </a:r>
                      <a:r>
                        <a:rPr lang="en-US" sz="900" dirty="0" err="1">
                          <a:latin typeface="Consolas"/>
                          <a:ea typeface="Calibri"/>
                          <a:cs typeface="Times New Roman"/>
                        </a:rPr>
                        <a:t>href</a:t>
                      </a:r>
                      <a:r>
                        <a:rPr lang="en-US" sz="900" dirty="0">
                          <a:latin typeface="Consolas"/>
                          <a:ea typeface="Calibri"/>
                          <a:cs typeface="Times New Roman"/>
                        </a:rPr>
                        <a:t>="../../about.html"&gt;</a:t>
                      </a:r>
                    </a:p>
                  </a:txBody>
                  <a:tcPr marL="65903" marR="6590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pic>
        <p:nvPicPr>
          <p:cNvPr id="10" name="Picture 150"/>
          <p:cNvPicPr>
            <a:picLocks noChangeAspect="1" noChangeArrowheads="1"/>
          </p:cNvPicPr>
          <p:nvPr/>
        </p:nvPicPr>
        <p:blipFill>
          <a:blip r:embed="rId5" cstate="print"/>
          <a:srcRect/>
          <a:stretch>
            <a:fillRect/>
          </a:stretch>
        </p:blipFill>
        <p:spPr bwMode="auto">
          <a:xfrm>
            <a:off x="4343400" y="1295400"/>
            <a:ext cx="254000" cy="304800"/>
          </a:xfrm>
          <a:prstGeom prst="rect">
            <a:avLst/>
          </a:prstGeom>
          <a:noFill/>
          <a:ln w="9525">
            <a:miter lim="800000"/>
            <a:headEnd/>
            <a:tailEnd/>
          </a:ln>
          <a:effectLst/>
        </p:spPr>
      </p:pic>
      <p:pic>
        <p:nvPicPr>
          <p:cNvPr id="11" name="Picture 151"/>
          <p:cNvPicPr>
            <a:picLocks noChangeAspect="1" noChangeArrowheads="1"/>
          </p:cNvPicPr>
          <p:nvPr/>
        </p:nvPicPr>
        <p:blipFill>
          <a:blip r:embed="rId6" cstate="print"/>
          <a:srcRect/>
          <a:stretch>
            <a:fillRect/>
          </a:stretch>
        </p:blipFill>
        <p:spPr bwMode="auto">
          <a:xfrm>
            <a:off x="4343400" y="3048000"/>
            <a:ext cx="254000" cy="304800"/>
          </a:xfrm>
          <a:prstGeom prst="rect">
            <a:avLst/>
          </a:prstGeom>
          <a:noFill/>
          <a:ln w="9525">
            <a:miter lim="800000"/>
            <a:headEnd/>
            <a:tailEnd/>
          </a:ln>
          <a:effectLst/>
        </p:spPr>
      </p:pic>
      <p:pic>
        <p:nvPicPr>
          <p:cNvPr id="9" name="Picture 152"/>
          <p:cNvPicPr>
            <a:picLocks noChangeAspect="1" noChangeArrowheads="1"/>
          </p:cNvPicPr>
          <p:nvPr/>
        </p:nvPicPr>
        <p:blipFill>
          <a:blip r:embed="rId7" cstate="print"/>
          <a:srcRect/>
          <a:stretch>
            <a:fillRect/>
          </a:stretch>
        </p:blipFill>
        <p:spPr bwMode="auto">
          <a:xfrm>
            <a:off x="4343400" y="2057400"/>
            <a:ext cx="254000" cy="304800"/>
          </a:xfrm>
          <a:prstGeom prst="rect">
            <a:avLst/>
          </a:prstGeom>
          <a:noFill/>
          <a:ln w="9525">
            <a:miter lim="800000"/>
            <a:headEnd/>
            <a:tailEnd/>
          </a:ln>
          <a:effectLst/>
        </p:spPr>
      </p:pic>
      <p:pic>
        <p:nvPicPr>
          <p:cNvPr id="12" name="Picture 153"/>
          <p:cNvPicPr>
            <a:picLocks noChangeAspect="1" noChangeArrowheads="1"/>
          </p:cNvPicPr>
          <p:nvPr/>
        </p:nvPicPr>
        <p:blipFill>
          <a:blip r:embed="rId8" cstate="print"/>
          <a:srcRect/>
          <a:stretch>
            <a:fillRect/>
          </a:stretch>
        </p:blipFill>
        <p:spPr bwMode="auto">
          <a:xfrm>
            <a:off x="4343400" y="4648200"/>
            <a:ext cx="254000" cy="3048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URL Relative Referencing</a:t>
            </a:r>
            <a:endParaRPr lang="en-US" dirty="0"/>
          </a:p>
        </p:txBody>
      </p:sp>
      <p:graphicFrame>
        <p:nvGraphicFramePr>
          <p:cNvPr id="25602" name="Object 2"/>
          <p:cNvGraphicFramePr>
            <a:graphicFrameLocks noChangeAspect="1"/>
          </p:cNvGraphicFramePr>
          <p:nvPr/>
        </p:nvGraphicFramePr>
        <p:xfrm>
          <a:off x="152400" y="990600"/>
          <a:ext cx="3885605" cy="4648200"/>
        </p:xfrm>
        <a:graphic>
          <a:graphicData uri="http://schemas.openxmlformats.org/presentationml/2006/ole">
            <mc:AlternateContent xmlns:mc="http://schemas.openxmlformats.org/markup-compatibility/2006">
              <mc:Choice xmlns:v="urn:schemas-microsoft-com:vml" Requires="v">
                <p:oleObj spid="_x0000_s73862" name="Visio" r:id="rId3" imgW="5858913" imgH="7019857" progId="Visio.Drawing.11">
                  <p:embed/>
                </p:oleObj>
              </mc:Choice>
              <mc:Fallback>
                <p:oleObj name="Visio" r:id="rId3" imgW="5858913" imgH="7019857" progId="Visio.Drawing.11">
                  <p:embed/>
                  <p:pic>
                    <p:nvPicPr>
                      <p:cNvPr id="0" name="Picture 12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990600"/>
                        <a:ext cx="3885605"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17" name="Table 16"/>
          <p:cNvGraphicFramePr>
            <a:graphicFrameLocks noGrp="1"/>
          </p:cNvGraphicFramePr>
          <p:nvPr/>
        </p:nvGraphicFramePr>
        <p:xfrm>
          <a:off x="4343400" y="914400"/>
          <a:ext cx="4494962" cy="5384800"/>
        </p:xfrm>
        <a:graphic>
          <a:graphicData uri="http://schemas.openxmlformats.org/drawingml/2006/table">
            <a:tbl>
              <a:tblPr/>
              <a:tblGrid>
                <a:gridCol w="2182593">
                  <a:extLst>
                    <a:ext uri="{9D8B030D-6E8A-4147-A177-3AD203B41FA5}">
                      <a16:colId xmlns:a16="http://schemas.microsoft.com/office/drawing/2014/main" val="20000"/>
                    </a:ext>
                  </a:extLst>
                </a:gridCol>
                <a:gridCol w="2312369">
                  <a:extLst>
                    <a:ext uri="{9D8B030D-6E8A-4147-A177-3AD203B41FA5}">
                      <a16:colId xmlns:a16="http://schemas.microsoft.com/office/drawing/2014/main" val="20001"/>
                    </a:ext>
                  </a:extLst>
                </a:gridCol>
              </a:tblGrid>
              <a:tr h="1071824">
                <a:tc>
                  <a:txBody>
                    <a:bodyPr/>
                    <a:lstStyle/>
                    <a:p>
                      <a:pPr marL="0" marR="0" algn="l">
                        <a:lnSpc>
                          <a:spcPts val="1500"/>
                        </a:lnSpc>
                        <a:spcBef>
                          <a:spcPts val="700"/>
                        </a:spcBef>
                        <a:spcAft>
                          <a:spcPts val="700"/>
                        </a:spcAft>
                      </a:pPr>
                      <a:r>
                        <a:rPr lang="en-US" sz="1000" b="1">
                          <a:latin typeface="Constantia"/>
                          <a:ea typeface="Times New Roman"/>
                          <a:cs typeface="Times New Roman"/>
                        </a:rPr>
                        <a:t>Sibling Directory</a:t>
                      </a:r>
                    </a:p>
                    <a:p>
                      <a:pPr marL="0" marR="0" algn="l">
                        <a:lnSpc>
                          <a:spcPts val="1500"/>
                        </a:lnSpc>
                        <a:spcBef>
                          <a:spcPts val="700"/>
                        </a:spcBef>
                        <a:spcAft>
                          <a:spcPts val="700"/>
                        </a:spcAft>
                      </a:pPr>
                      <a:r>
                        <a:rPr lang="en-US" sz="900">
                          <a:latin typeface="Calibri"/>
                          <a:ea typeface="Times New Roman"/>
                          <a:cs typeface="Times New Roman"/>
                        </a:rPr>
                        <a:t>Use “</a:t>
                      </a:r>
                      <a:r>
                        <a:rPr lang="en-US" sz="1000">
                          <a:solidFill>
                            <a:srgbClr val="548DD4"/>
                          </a:solidFill>
                          <a:latin typeface="Constantia"/>
                          <a:ea typeface="Times New Roman"/>
                          <a:cs typeface="Times New Roman"/>
                        </a:rPr>
                        <a:t>../</a:t>
                      </a:r>
                      <a:r>
                        <a:rPr lang="en-US" sz="900">
                          <a:latin typeface="Calibri"/>
                          <a:ea typeface="Times New Roman"/>
                          <a:cs typeface="Times New Roman"/>
                        </a:rPr>
                        <a:t>”to move up to the appropriate level, and then use the same technique as for child or grandchild directories.</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logo.gif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index.html</a:t>
                      </a:r>
                      <a:r>
                        <a:rPr lang="en-US" sz="900">
                          <a:latin typeface="Calibri"/>
                          <a:ea typeface="Times New Roman"/>
                          <a:cs typeface="Times New Roman"/>
                        </a:rPr>
                        <a:t> in </a:t>
                      </a:r>
                      <a:r>
                        <a:rPr lang="en-US" sz="1000">
                          <a:solidFill>
                            <a:srgbClr val="548DD4"/>
                          </a:solidFill>
                          <a:latin typeface="Constantia"/>
                          <a:ea typeface="Times New Roman"/>
                          <a:cs typeface="Times New Roman"/>
                        </a:rPr>
                        <a:t>members</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href="../images/about.html"&gt;</a:t>
                      </a:r>
                    </a:p>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background.gif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href="../../css/images/background.gif"&gt;</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663560">
                <a:tc>
                  <a:txBody>
                    <a:bodyPr/>
                    <a:lstStyle/>
                    <a:p>
                      <a:pPr marL="0" marR="0" algn="l">
                        <a:lnSpc>
                          <a:spcPts val="1500"/>
                        </a:lnSpc>
                        <a:spcBef>
                          <a:spcPts val="700"/>
                        </a:spcBef>
                        <a:spcAft>
                          <a:spcPts val="700"/>
                        </a:spcAft>
                      </a:pPr>
                      <a:r>
                        <a:rPr lang="en-US" sz="1000" b="1" dirty="0">
                          <a:latin typeface="Constantia"/>
                          <a:ea typeface="Times New Roman"/>
                          <a:cs typeface="Times New Roman"/>
                        </a:rPr>
                        <a:t>Root Reference</a:t>
                      </a:r>
                    </a:p>
                    <a:p>
                      <a:pPr marL="0" marR="0" algn="l">
                        <a:lnSpc>
                          <a:spcPts val="1500"/>
                        </a:lnSpc>
                        <a:spcBef>
                          <a:spcPts val="700"/>
                        </a:spcBef>
                        <a:spcAft>
                          <a:spcPts val="700"/>
                        </a:spcAft>
                      </a:pPr>
                      <a:r>
                        <a:rPr lang="en-US" sz="900" dirty="0">
                          <a:latin typeface="Calibri"/>
                          <a:ea typeface="Times New Roman"/>
                          <a:cs typeface="Times New Roman"/>
                        </a:rPr>
                        <a:t>An alternative approach for ancestor and sibling references is to use the so-called </a:t>
                      </a:r>
                      <a:r>
                        <a:rPr lang="en-US" sz="900" b="1" dirty="0">
                          <a:solidFill>
                            <a:srgbClr val="C00000"/>
                          </a:solidFill>
                          <a:latin typeface="Calibri"/>
                          <a:ea typeface="Times New Roman"/>
                          <a:cs typeface="Times New Roman"/>
                        </a:rPr>
                        <a:t>root reference</a:t>
                      </a:r>
                      <a:r>
                        <a:rPr lang="en-US" sz="900" dirty="0">
                          <a:latin typeface="Calibri"/>
                          <a:ea typeface="Times New Roman"/>
                          <a:cs typeface="Times New Roman"/>
                        </a:rPr>
                        <a:t> approach. In this approach, begin the reference with the root reference (the “</a:t>
                      </a:r>
                      <a:r>
                        <a:rPr lang="en-US" sz="1000" dirty="0">
                          <a:solidFill>
                            <a:srgbClr val="548DD4"/>
                          </a:solidFill>
                          <a:latin typeface="Constantia"/>
                          <a:ea typeface="Times New Roman"/>
                          <a:cs typeface="Times New Roman"/>
                        </a:rPr>
                        <a:t>/</a:t>
                      </a:r>
                      <a:r>
                        <a:rPr lang="en-US" sz="900" dirty="0">
                          <a:latin typeface="Calibri"/>
                          <a:ea typeface="Times New Roman"/>
                          <a:cs typeface="Times New Roman"/>
                        </a:rPr>
                        <a:t>”) and then use the same technique as for child or grandchild directories. </a:t>
                      </a:r>
                      <a:r>
                        <a:rPr lang="en-US" sz="900" b="1" dirty="0">
                          <a:latin typeface="Calibri"/>
                          <a:ea typeface="Times New Roman"/>
                          <a:cs typeface="Times New Roman"/>
                        </a:rPr>
                        <a:t>Note that these will only work on the server! That is, they will not work when you test it out on your local machine.</a:t>
                      </a:r>
                      <a:endParaRPr lang="en-US" sz="900" dirty="0">
                        <a:latin typeface="Calibri"/>
                        <a:ea typeface="Times New Roman"/>
                        <a:cs typeface="Times New Roman"/>
                      </a:endParaRP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tc>
                  <a:txBody>
                    <a:bodyPr/>
                    <a:lstStyle/>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about.html</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href="/about.html"&gt;</a:t>
                      </a:r>
                    </a:p>
                    <a:p>
                      <a:pPr marL="0" marR="0" algn="l">
                        <a:lnSpc>
                          <a:spcPts val="1500"/>
                        </a:lnSpc>
                        <a:spcBef>
                          <a:spcPts val="700"/>
                        </a:spcBef>
                        <a:spcAft>
                          <a:spcPts val="700"/>
                        </a:spcAft>
                      </a:pPr>
                      <a:r>
                        <a:rPr lang="en-US" sz="900">
                          <a:latin typeface="Calibri"/>
                          <a:ea typeface="Times New Roman"/>
                          <a:cs typeface="Times New Roman"/>
                        </a:rPr>
                        <a:t>To link to </a:t>
                      </a:r>
                      <a:r>
                        <a:rPr lang="en-US" sz="1000">
                          <a:solidFill>
                            <a:srgbClr val="548DD4"/>
                          </a:solidFill>
                          <a:latin typeface="Constantia"/>
                          <a:ea typeface="Times New Roman"/>
                          <a:cs typeface="Times New Roman"/>
                        </a:rPr>
                        <a:t>background.gif</a:t>
                      </a:r>
                      <a:r>
                        <a:rPr lang="en-US" sz="900">
                          <a:latin typeface="Calibri"/>
                          <a:ea typeface="Times New Roman"/>
                          <a:cs typeface="Times New Roman"/>
                        </a:rPr>
                        <a:t> from </a:t>
                      </a:r>
                      <a:r>
                        <a:rPr lang="en-US" sz="1000">
                          <a:solidFill>
                            <a:srgbClr val="548DD4"/>
                          </a:solidFill>
                          <a:latin typeface="Constantia"/>
                          <a:ea typeface="Times New Roman"/>
                          <a:cs typeface="Times New Roman"/>
                        </a:rPr>
                        <a:t>bio.html</a:t>
                      </a:r>
                      <a:r>
                        <a:rPr lang="en-US" sz="900">
                          <a:latin typeface="Calibri"/>
                          <a:ea typeface="Times New Roman"/>
                          <a:cs typeface="Times New Roman"/>
                        </a:rPr>
                        <a:t>, use:</a:t>
                      </a:r>
                    </a:p>
                    <a:p>
                      <a:pPr marL="0" marR="0" algn="l">
                        <a:lnSpc>
                          <a:spcPts val="1500"/>
                        </a:lnSpc>
                        <a:spcBef>
                          <a:spcPts val="0"/>
                        </a:spcBef>
                        <a:spcAft>
                          <a:spcPts val="0"/>
                        </a:spcAft>
                        <a:tabLst>
                          <a:tab pos="342900" algn="l"/>
                          <a:tab pos="685800" algn="l"/>
                          <a:tab pos="1028700" algn="l"/>
                          <a:tab pos="1371600" algn="l"/>
                          <a:tab pos="1714500" algn="l"/>
                        </a:tabLst>
                      </a:pPr>
                      <a:r>
                        <a:rPr lang="en-US" sz="800">
                          <a:latin typeface="Consolas"/>
                          <a:ea typeface="Calibri"/>
                          <a:cs typeface="Times New Roman"/>
                        </a:rPr>
                        <a:t>&lt;a href="/images/background.gif"&gt;</a:t>
                      </a:r>
                    </a:p>
                  </a:txBody>
                  <a:tcPr marL="60290" marR="6029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dash"/>
                      <a:round/>
                      <a:headEnd type="none" w="med" len="med"/>
                      <a:tailEnd type="none" w="med" len="med"/>
                    </a:lnB>
                  </a:tcPr>
                </a:tc>
                <a:extLst>
                  <a:ext uri="{0D108BD9-81ED-4DB2-BD59-A6C34878D82A}">
                    <a16:rowId xmlns:a16="http://schemas.microsoft.com/office/drawing/2014/main" val="10001"/>
                  </a:ext>
                </a:extLst>
              </a:tr>
              <a:tr h="1328615">
                <a:tc>
                  <a:txBody>
                    <a:bodyPr/>
                    <a:lstStyle/>
                    <a:p>
                      <a:pPr marL="0" marR="0" algn="l">
                        <a:lnSpc>
                          <a:spcPts val="1500"/>
                        </a:lnSpc>
                        <a:spcBef>
                          <a:spcPts val="700"/>
                        </a:spcBef>
                        <a:spcAft>
                          <a:spcPts val="700"/>
                        </a:spcAft>
                      </a:pPr>
                      <a:r>
                        <a:rPr lang="en-US" sz="1000" b="1">
                          <a:latin typeface="Constantia"/>
                          <a:ea typeface="Times New Roman"/>
                          <a:cs typeface="Times New Roman"/>
                        </a:rPr>
                        <a:t>Default Document</a:t>
                      </a:r>
                    </a:p>
                    <a:p>
                      <a:pPr marL="0" marR="0" algn="l">
                        <a:lnSpc>
                          <a:spcPts val="1500"/>
                        </a:lnSpc>
                        <a:spcBef>
                          <a:spcPts val="700"/>
                        </a:spcBef>
                        <a:spcAft>
                          <a:spcPts val="700"/>
                        </a:spcAft>
                      </a:pPr>
                      <a:r>
                        <a:rPr lang="en-US" sz="900">
                          <a:latin typeface="Calibri"/>
                          <a:ea typeface="Times New Roman"/>
                          <a:cs typeface="Times New Roman"/>
                        </a:rPr>
                        <a:t>Web servers allow references to directory names without file names. In such a case, the web server will serve the default document, which is usually a file called </a:t>
                      </a:r>
                      <a:r>
                        <a:rPr lang="en-US" sz="1000">
                          <a:solidFill>
                            <a:srgbClr val="548DD4"/>
                          </a:solidFill>
                          <a:latin typeface="Constantia"/>
                          <a:ea typeface="Times New Roman"/>
                          <a:cs typeface="Times New Roman"/>
                        </a:rPr>
                        <a:t>index.html</a:t>
                      </a:r>
                      <a:r>
                        <a:rPr lang="en-US" sz="900">
                          <a:latin typeface="Calibri"/>
                          <a:ea typeface="Times New Roman"/>
                          <a:cs typeface="Times New Roman"/>
                        </a:rPr>
                        <a:t> (apache) or </a:t>
                      </a:r>
                      <a:r>
                        <a:rPr lang="en-US" sz="1000">
                          <a:solidFill>
                            <a:srgbClr val="548DD4"/>
                          </a:solidFill>
                          <a:latin typeface="Constantia"/>
                          <a:ea typeface="Times New Roman"/>
                          <a:cs typeface="Times New Roman"/>
                        </a:rPr>
                        <a:t>default.html</a:t>
                      </a:r>
                      <a:r>
                        <a:rPr lang="en-US" sz="900">
                          <a:latin typeface="Calibri"/>
                          <a:ea typeface="Times New Roman"/>
                          <a:cs typeface="Times New Roman"/>
                        </a:rPr>
                        <a:t> (IIS). </a:t>
                      </a:r>
                      <a:r>
                        <a:rPr lang="en-US" sz="900" b="1">
                          <a:latin typeface="Calibri"/>
                          <a:ea typeface="Times New Roman"/>
                          <a:cs typeface="Times New Roman"/>
                        </a:rPr>
                        <a:t>Again, this will only generally work on the web server.</a:t>
                      </a:r>
                      <a:endParaRPr lang="en-US" sz="900">
                        <a:latin typeface="Calibri"/>
                        <a:ea typeface="Times New Roman"/>
                        <a:cs typeface="Times New Roman"/>
                      </a:endParaRPr>
                    </a:p>
                  </a:txBody>
                  <a:tcPr marL="60290" marR="60290" marT="0" marB="0">
                    <a:lnL>
                      <a:noFill/>
                    </a:lnL>
                    <a:lnR>
                      <a:noFill/>
                    </a:lnR>
                    <a:lnT w="12700" cap="flat" cmpd="sng" algn="ctr">
                      <a:solidFill>
                        <a:srgbClr val="000000"/>
                      </a:solidFill>
                      <a:prstDash val="dash"/>
                      <a:round/>
                      <a:headEnd type="none" w="med" len="med"/>
                      <a:tailEnd type="none" w="med" len="med"/>
                    </a:lnT>
                    <a:lnB>
                      <a:noFill/>
                    </a:lnB>
                  </a:tcPr>
                </a:tc>
                <a:tc>
                  <a:txBody>
                    <a:bodyPr/>
                    <a:lstStyle/>
                    <a:p>
                      <a:pPr marL="0" marR="0" algn="l">
                        <a:lnSpc>
                          <a:spcPts val="1500"/>
                        </a:lnSpc>
                        <a:spcBef>
                          <a:spcPts val="700"/>
                        </a:spcBef>
                        <a:spcAft>
                          <a:spcPts val="700"/>
                        </a:spcAft>
                      </a:pPr>
                      <a:r>
                        <a:rPr lang="en-US" sz="900" dirty="0">
                          <a:latin typeface="Calibri"/>
                          <a:ea typeface="Times New Roman"/>
                          <a:cs typeface="Times New Roman"/>
                        </a:rPr>
                        <a:t>To link to </a:t>
                      </a:r>
                      <a:r>
                        <a:rPr lang="en-US" sz="1000" dirty="0">
                          <a:solidFill>
                            <a:srgbClr val="548DD4"/>
                          </a:solidFill>
                          <a:latin typeface="Constantia"/>
                          <a:ea typeface="Times New Roman"/>
                          <a:cs typeface="Times New Roman"/>
                        </a:rPr>
                        <a:t>index.html</a:t>
                      </a:r>
                      <a:r>
                        <a:rPr lang="en-US" sz="900" dirty="0">
                          <a:latin typeface="Calibri"/>
                          <a:ea typeface="Times New Roman"/>
                          <a:cs typeface="Times New Roman"/>
                        </a:rPr>
                        <a:t> in </a:t>
                      </a:r>
                      <a:r>
                        <a:rPr lang="en-US" sz="1000" dirty="0">
                          <a:solidFill>
                            <a:srgbClr val="548DD4"/>
                          </a:solidFill>
                          <a:latin typeface="Constantia"/>
                          <a:ea typeface="Times New Roman"/>
                          <a:cs typeface="Times New Roman"/>
                        </a:rPr>
                        <a:t>members</a:t>
                      </a:r>
                      <a:r>
                        <a:rPr lang="en-US" sz="900" dirty="0">
                          <a:latin typeface="Calibri"/>
                          <a:ea typeface="Times New Roman"/>
                          <a:cs typeface="Times New Roman"/>
                        </a:rPr>
                        <a:t> from </a:t>
                      </a:r>
                      <a:r>
                        <a:rPr lang="en-US" sz="1000" dirty="0">
                          <a:solidFill>
                            <a:srgbClr val="548DD4"/>
                          </a:solidFill>
                          <a:latin typeface="Constantia"/>
                          <a:ea typeface="Times New Roman"/>
                          <a:cs typeface="Times New Roman"/>
                        </a:rPr>
                        <a:t>about.html</a:t>
                      </a:r>
                      <a:r>
                        <a:rPr lang="en-US" sz="900" dirty="0">
                          <a:latin typeface="Calibri"/>
                          <a:ea typeface="Times New Roman"/>
                          <a:cs typeface="Times New Roman"/>
                        </a:rPr>
                        <a:t>, use either:</a:t>
                      </a:r>
                    </a:p>
                    <a:p>
                      <a:pPr marL="0" marR="0" algn="l">
                        <a:lnSpc>
                          <a:spcPts val="1500"/>
                        </a:lnSpc>
                        <a:spcBef>
                          <a:spcPts val="0"/>
                        </a:spcBef>
                        <a:spcAft>
                          <a:spcPts val="0"/>
                        </a:spcAft>
                        <a:tabLst>
                          <a:tab pos="342900" algn="l"/>
                          <a:tab pos="685800" algn="l"/>
                          <a:tab pos="1028700" algn="l"/>
                          <a:tab pos="1371600" algn="l"/>
                          <a:tab pos="1714500" algn="l"/>
                        </a:tabLst>
                      </a:pPr>
                      <a:r>
                        <a:rPr lang="en-US" sz="800" dirty="0">
                          <a:latin typeface="Consolas"/>
                          <a:ea typeface="Calibri"/>
                          <a:cs typeface="Times New Roman"/>
                        </a:rPr>
                        <a:t>&lt;a </a:t>
                      </a:r>
                      <a:r>
                        <a:rPr lang="en-US" sz="800" dirty="0" err="1">
                          <a:latin typeface="Consolas"/>
                          <a:ea typeface="Calibri"/>
                          <a:cs typeface="Times New Roman"/>
                        </a:rPr>
                        <a:t>href</a:t>
                      </a:r>
                      <a:r>
                        <a:rPr lang="en-US" sz="800" dirty="0">
                          <a:latin typeface="Consolas"/>
                          <a:ea typeface="Calibri"/>
                          <a:cs typeface="Times New Roman"/>
                        </a:rPr>
                        <a:t>="members"&gt;</a:t>
                      </a:r>
                    </a:p>
                    <a:p>
                      <a:pPr marL="0" marR="0" algn="l">
                        <a:lnSpc>
                          <a:spcPts val="1500"/>
                        </a:lnSpc>
                        <a:spcBef>
                          <a:spcPts val="700"/>
                        </a:spcBef>
                        <a:spcAft>
                          <a:spcPts val="700"/>
                        </a:spcAft>
                      </a:pPr>
                      <a:r>
                        <a:rPr lang="en-US" sz="900" dirty="0">
                          <a:latin typeface="Calibri"/>
                          <a:ea typeface="Times New Roman"/>
                          <a:cs typeface="Times New Roman"/>
                        </a:rPr>
                        <a:t>Or</a:t>
                      </a:r>
                    </a:p>
                    <a:p>
                      <a:pPr marL="0" marR="0" algn="l">
                        <a:lnSpc>
                          <a:spcPts val="1500"/>
                        </a:lnSpc>
                        <a:spcBef>
                          <a:spcPts val="0"/>
                        </a:spcBef>
                        <a:spcAft>
                          <a:spcPts val="0"/>
                        </a:spcAft>
                        <a:tabLst>
                          <a:tab pos="342900" algn="l"/>
                          <a:tab pos="685800" algn="l"/>
                          <a:tab pos="1028700" algn="l"/>
                          <a:tab pos="1371600" algn="l"/>
                          <a:tab pos="1714500" algn="l"/>
                        </a:tabLst>
                      </a:pPr>
                      <a:r>
                        <a:rPr lang="en-US" sz="800" dirty="0">
                          <a:latin typeface="Consolas"/>
                          <a:ea typeface="Calibri"/>
                          <a:cs typeface="Times New Roman"/>
                        </a:rPr>
                        <a:t>&lt;a </a:t>
                      </a:r>
                      <a:r>
                        <a:rPr lang="en-US" sz="800" dirty="0" err="1">
                          <a:latin typeface="Consolas"/>
                          <a:ea typeface="Calibri"/>
                          <a:cs typeface="Times New Roman"/>
                        </a:rPr>
                        <a:t>href</a:t>
                      </a:r>
                      <a:r>
                        <a:rPr lang="en-US" sz="800" dirty="0">
                          <a:latin typeface="Consolas"/>
                          <a:ea typeface="Calibri"/>
                          <a:cs typeface="Times New Roman"/>
                        </a:rPr>
                        <a:t>="/members"&gt;</a:t>
                      </a:r>
                    </a:p>
                  </a:txBody>
                  <a:tcPr marL="60290" marR="60290" marT="0" marB="0">
                    <a:lnL>
                      <a:noFill/>
                    </a:lnL>
                    <a:lnR>
                      <a:noFill/>
                    </a:lnR>
                    <a:lnT w="12700" cap="flat" cmpd="sng" algn="ctr">
                      <a:solidFill>
                        <a:srgbClr val="000000"/>
                      </a:solidFill>
                      <a:prstDash val="dash"/>
                      <a:round/>
                      <a:headEnd type="none" w="med" len="med"/>
                      <a:tailEnd type="none" w="med" len="med"/>
                    </a:lnT>
                    <a:lnB>
                      <a:noFill/>
                    </a:lnB>
                  </a:tcPr>
                </a:tc>
                <a:extLst>
                  <a:ext uri="{0D108BD9-81ED-4DB2-BD59-A6C34878D82A}">
                    <a16:rowId xmlns:a16="http://schemas.microsoft.com/office/drawing/2014/main" val="10002"/>
                  </a:ext>
                </a:extLst>
              </a:tr>
            </a:tbl>
          </a:graphicData>
        </a:graphic>
      </p:graphicFrame>
      <p:pic>
        <p:nvPicPr>
          <p:cNvPr id="8" name="Picture 125"/>
          <p:cNvPicPr>
            <a:picLocks noChangeAspect="1" noChangeArrowheads="1"/>
          </p:cNvPicPr>
          <p:nvPr/>
        </p:nvPicPr>
        <p:blipFill>
          <a:blip r:embed="rId5" cstate="print"/>
          <a:srcRect/>
          <a:stretch>
            <a:fillRect/>
          </a:stretch>
        </p:blipFill>
        <p:spPr bwMode="auto">
          <a:xfrm>
            <a:off x="4114800" y="2476500"/>
            <a:ext cx="228600" cy="266700"/>
          </a:xfrm>
          <a:prstGeom prst="rect">
            <a:avLst/>
          </a:prstGeom>
          <a:noFill/>
          <a:ln w="9525">
            <a:miter lim="800000"/>
            <a:headEnd/>
            <a:tailEnd/>
          </a:ln>
          <a:effectLst/>
        </p:spPr>
      </p:pic>
      <p:pic>
        <p:nvPicPr>
          <p:cNvPr id="10" name="Picture 126"/>
          <p:cNvPicPr>
            <a:picLocks noChangeAspect="1" noChangeArrowheads="1"/>
          </p:cNvPicPr>
          <p:nvPr/>
        </p:nvPicPr>
        <p:blipFill>
          <a:blip r:embed="rId6" cstate="print"/>
          <a:srcRect/>
          <a:stretch>
            <a:fillRect/>
          </a:stretch>
        </p:blipFill>
        <p:spPr bwMode="auto">
          <a:xfrm>
            <a:off x="4114800" y="4546600"/>
            <a:ext cx="228600" cy="266700"/>
          </a:xfrm>
          <a:prstGeom prst="rect">
            <a:avLst/>
          </a:prstGeom>
          <a:noFill/>
          <a:ln w="9525">
            <a:miter lim="800000"/>
            <a:headEnd/>
            <a:tailEnd/>
          </a:ln>
          <a:effectLst/>
        </p:spPr>
      </p:pic>
      <p:pic>
        <p:nvPicPr>
          <p:cNvPr id="9" name="Picture 127"/>
          <p:cNvPicPr>
            <a:picLocks noChangeAspect="1" noChangeArrowheads="1"/>
          </p:cNvPicPr>
          <p:nvPr/>
        </p:nvPicPr>
        <p:blipFill>
          <a:blip r:embed="rId7" cstate="print"/>
          <a:srcRect/>
          <a:stretch>
            <a:fillRect/>
          </a:stretch>
        </p:blipFill>
        <p:spPr bwMode="auto">
          <a:xfrm>
            <a:off x="4114800" y="876300"/>
            <a:ext cx="228600" cy="2667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Inline Text Elements</a:t>
            </a:r>
            <a:endParaRPr lang="en-US" dirty="0"/>
          </a:p>
        </p:txBody>
      </p:sp>
      <p:sp>
        <p:nvSpPr>
          <p:cNvPr id="3" name="Content Placeholder 2"/>
          <p:cNvSpPr>
            <a:spLocks noGrp="1"/>
          </p:cNvSpPr>
          <p:nvPr>
            <p:ph idx="1"/>
          </p:nvPr>
        </p:nvSpPr>
        <p:spPr/>
        <p:txBody>
          <a:bodyPr/>
          <a:lstStyle/>
          <a:p>
            <a:r>
              <a:rPr lang="en-US" dirty="0" smtClean="0"/>
              <a:t>Inline elements do not disrupt the flow of text (i.e., cause a line break). </a:t>
            </a:r>
          </a:p>
          <a:p>
            <a:r>
              <a:rPr lang="en-US" dirty="0" smtClean="0"/>
              <a:t>HTML5 defines over 30 of these elements.</a:t>
            </a:r>
          </a:p>
          <a:p>
            <a:r>
              <a:rPr lang="en-US" dirty="0" smtClean="0"/>
              <a:t>e.g., &lt;a&gt;, &lt;</a:t>
            </a:r>
            <a:r>
              <a:rPr lang="en-US" dirty="0" err="1" smtClean="0"/>
              <a:t>br</a:t>
            </a:r>
            <a:r>
              <a:rPr lang="en-US" dirty="0" smtClean="0"/>
              <a:t>&gt;, &lt;</a:t>
            </a:r>
            <a:r>
              <a:rPr lang="en-US" dirty="0" err="1" smtClean="0"/>
              <a:t>em</a:t>
            </a:r>
            <a:r>
              <a:rPr lang="en-US" dirty="0" smtClean="0"/>
              <a:t>&gt;, &lt;strong&gt;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Do not disrupt the flow</a:t>
            </a:r>
            <a:endParaRPr lang="en-US"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Images</a:t>
            </a:r>
            <a:endParaRPr lang="en-US" dirty="0"/>
          </a:p>
        </p:txBody>
      </p:sp>
      <p:sp>
        <p:nvSpPr>
          <p:cNvPr id="3" name="Content Placeholder 2"/>
          <p:cNvSpPr>
            <a:spLocks noGrp="1"/>
          </p:cNvSpPr>
          <p:nvPr>
            <p:ph idx="1"/>
          </p:nvPr>
        </p:nvSpPr>
        <p:spPr/>
        <p:txBody>
          <a:bodyPr>
            <a:normAutofit/>
          </a:bodyPr>
          <a:lstStyle/>
          <a:p>
            <a:r>
              <a:rPr lang="en-US" dirty="0" smtClean="0"/>
              <a:t>While the </a:t>
            </a:r>
            <a:r>
              <a:rPr lang="en-US" b="1" dirty="0" smtClean="0"/>
              <a:t>&lt;</a:t>
            </a:r>
            <a:r>
              <a:rPr lang="en-US" b="1" dirty="0" err="1" smtClean="0"/>
              <a:t>img</a:t>
            </a:r>
            <a:r>
              <a:rPr lang="en-US" b="1" dirty="0" smtClean="0"/>
              <a:t>&gt; </a:t>
            </a:r>
            <a:r>
              <a:rPr lang="en-US" dirty="0" smtClean="0"/>
              <a:t>tag is the oldest method for displaying an image, it is not the only way. </a:t>
            </a:r>
          </a:p>
          <a:p>
            <a:r>
              <a:rPr lang="en-US" dirty="0" smtClean="0"/>
              <a:t>For purely decorative images, such as background gradients and patterns, logos, border art, and so on, it makes semantic sense to keep such images out of the markup and in CSS where they more rightly belong. </a:t>
            </a:r>
          </a:p>
          <a:p>
            <a:r>
              <a:rPr lang="en-US" dirty="0" smtClean="0"/>
              <a:t>But when the images are content, such as in the images in a gallery or the image of a product in a product details page, then the &lt;</a:t>
            </a:r>
            <a:r>
              <a:rPr lang="en-US" dirty="0" err="1" smtClean="0"/>
              <a:t>img</a:t>
            </a:r>
            <a:r>
              <a:rPr lang="en-US" dirty="0" smtClean="0"/>
              <a:t>&gt; tag is the semantically appropriate approach.</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Images</a:t>
            </a:r>
            <a:endParaRPr lang="en-US" dirty="0"/>
          </a:p>
        </p:txBody>
      </p:sp>
      <p:graphicFrame>
        <p:nvGraphicFramePr>
          <p:cNvPr id="74754" name="Object 2"/>
          <p:cNvGraphicFramePr>
            <a:graphicFrameLocks noChangeAspect="1"/>
          </p:cNvGraphicFramePr>
          <p:nvPr>
            <p:extLst>
              <p:ext uri="{D42A27DB-BD31-4B8C-83A1-F6EECF244321}">
                <p14:modId xmlns:p14="http://schemas.microsoft.com/office/powerpoint/2010/main" val="387948555"/>
              </p:ext>
            </p:extLst>
          </p:nvPr>
        </p:nvGraphicFramePr>
        <p:xfrm>
          <a:off x="698026" y="1143000"/>
          <a:ext cx="7464899" cy="1752600"/>
        </p:xfrm>
        <a:graphic>
          <a:graphicData uri="http://schemas.openxmlformats.org/presentationml/2006/ole">
            <mc:AlternateContent xmlns:mc="http://schemas.openxmlformats.org/markup-compatibility/2006">
              <mc:Choice xmlns:v="urn:schemas-microsoft-com:vml" Requires="v">
                <p:oleObj spid="_x0000_s74791" name="Visio" r:id="rId3" imgW="7248477" imgH="1701800" progId="Visio.Drawing.11">
                  <p:embed/>
                </p:oleObj>
              </mc:Choice>
              <mc:Fallback>
                <p:oleObj name="Visio" r:id="rId3" imgW="7248477" imgH="1701800"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8026" y="1143000"/>
                        <a:ext cx="7464899" cy="1752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Lists</a:t>
            </a:r>
            <a:endParaRPr lang="en-US" dirty="0"/>
          </a:p>
        </p:txBody>
      </p:sp>
      <p:sp>
        <p:nvSpPr>
          <p:cNvPr id="3" name="Content Placeholder 2"/>
          <p:cNvSpPr>
            <a:spLocks noGrp="1"/>
          </p:cNvSpPr>
          <p:nvPr>
            <p:ph idx="1"/>
          </p:nvPr>
        </p:nvSpPr>
        <p:spPr/>
        <p:txBody>
          <a:bodyPr>
            <a:normAutofit/>
          </a:bodyPr>
          <a:lstStyle/>
          <a:p>
            <a:r>
              <a:rPr lang="en-US" b="1" dirty="0" smtClean="0">
                <a:solidFill>
                  <a:schemeClr val="accent1"/>
                </a:solidFill>
              </a:rPr>
              <a:t>Unordered lists</a:t>
            </a:r>
            <a:r>
              <a:rPr lang="en-US" dirty="0" smtClean="0"/>
              <a:t>. Collections of items in no particular order; these are by default rendered by the browser as a bulleted list. </a:t>
            </a:r>
          </a:p>
          <a:p>
            <a:r>
              <a:rPr lang="en-US" b="1" dirty="0" smtClean="0">
                <a:solidFill>
                  <a:schemeClr val="accent1"/>
                </a:solidFill>
              </a:rPr>
              <a:t>Ordered lists</a:t>
            </a:r>
            <a:r>
              <a:rPr lang="en-US" dirty="0" smtClean="0"/>
              <a:t>. Collections of items that have a set order; these are by default rendered by the browser as a numbered list.</a:t>
            </a:r>
          </a:p>
          <a:p>
            <a:r>
              <a:rPr lang="en-US" b="1" dirty="0" smtClean="0">
                <a:solidFill>
                  <a:schemeClr val="accent1"/>
                </a:solidFill>
              </a:rPr>
              <a:t>Definition lists</a:t>
            </a:r>
            <a:r>
              <a:rPr lang="en-US" dirty="0" smtClean="0"/>
              <a:t>. Collection of name and definition pairs. These tend to be used infrequently. Perhaps the most common example would be a FAQ list.</a:t>
            </a:r>
          </a:p>
        </p:txBody>
      </p:sp>
      <p:sp>
        <p:nvSpPr>
          <p:cNvPr id="4" name="Content Placeholder 3"/>
          <p:cNvSpPr>
            <a:spLocks noGrp="1"/>
          </p:cNvSpPr>
          <p:nvPr>
            <p:ph sz="quarter" idx="13"/>
          </p:nvPr>
        </p:nvSpPr>
        <p:spPr/>
        <p:txBody>
          <a:bodyPr>
            <a:normAutofit lnSpcReduction="10000"/>
          </a:bodyPr>
          <a:lstStyle/>
          <a:p>
            <a:r>
              <a:rPr lang="en-US" dirty="0" smtClean="0"/>
              <a:t>HTML provides three types of lists</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Sample ad hoc markup</a:t>
            </a:r>
            <a:endParaRPr lang="en-US" dirty="0"/>
          </a:p>
        </p:txBody>
      </p:sp>
      <p:pic>
        <p:nvPicPr>
          <p:cNvPr id="4098" name="Picture 2" descr="T:\CompSci\Research\web development textbook\manuscript\chapter02\images\figure02-04.tif"/>
          <p:cNvPicPr>
            <a:picLocks noChangeAspect="1" noChangeArrowheads="1"/>
          </p:cNvPicPr>
          <p:nvPr/>
        </p:nvPicPr>
        <p:blipFill>
          <a:blip r:embed="rId2" cstate="print"/>
          <a:srcRect/>
          <a:stretch>
            <a:fillRect/>
          </a:stretch>
        </p:blipFill>
        <p:spPr bwMode="auto">
          <a:xfrm>
            <a:off x="914400" y="990600"/>
            <a:ext cx="5973763" cy="5297487"/>
          </a:xfrm>
          <a:prstGeom prst="rect">
            <a:avLst/>
          </a:prstGeom>
          <a:noFill/>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Lists</a:t>
            </a:r>
            <a:endParaRPr lang="en-US" dirty="0"/>
          </a:p>
        </p:txBody>
      </p:sp>
      <p:graphicFrame>
        <p:nvGraphicFramePr>
          <p:cNvPr id="75778" name="Object 2"/>
          <p:cNvGraphicFramePr>
            <a:graphicFrameLocks noChangeAspect="1"/>
          </p:cNvGraphicFramePr>
          <p:nvPr/>
        </p:nvGraphicFramePr>
        <p:xfrm>
          <a:off x="914400" y="990600"/>
          <a:ext cx="7124700" cy="5276850"/>
        </p:xfrm>
        <a:graphic>
          <a:graphicData uri="http://schemas.openxmlformats.org/presentationml/2006/ole">
            <mc:AlternateContent xmlns:mc="http://schemas.openxmlformats.org/markup-compatibility/2006">
              <mc:Choice xmlns:v="urn:schemas-microsoft-com:vml" Requires="v">
                <p:oleObj spid="_x0000_s75815" name="Visio" r:id="rId3" imgW="7124756" imgH="5276985" progId="Visio.Drawing.11">
                  <p:embed/>
                </p:oleObj>
              </mc:Choice>
              <mc:Fallback>
                <p:oleObj name="Visio" r:id="rId3" imgW="7124756" imgH="5276985"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990600"/>
                        <a:ext cx="7124700" cy="5276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Character Entities</a:t>
            </a:r>
            <a:endParaRPr lang="en-US" dirty="0"/>
          </a:p>
        </p:txBody>
      </p:sp>
      <p:sp>
        <p:nvSpPr>
          <p:cNvPr id="7" name="Content Placeholder 6"/>
          <p:cNvSpPr>
            <a:spLocks noGrp="1"/>
          </p:cNvSpPr>
          <p:nvPr>
            <p:ph idx="1"/>
          </p:nvPr>
        </p:nvSpPr>
        <p:spPr/>
        <p:txBody>
          <a:bodyPr/>
          <a:lstStyle/>
          <a:p>
            <a:r>
              <a:rPr lang="en-US" dirty="0" smtClean="0"/>
              <a:t>These are special characters for symbols for which there is either no way easy way to type in via a keyboard (such as the copyright symbol or accented characters) or which have a reserved meaning in HTML (for instance the “&lt;” or “&gt;” symbols).</a:t>
            </a:r>
          </a:p>
          <a:p>
            <a:r>
              <a:rPr lang="en-US" dirty="0" smtClean="0"/>
              <a:t>They can be used in an HTML document by using the entity name or the entity number.</a:t>
            </a:r>
          </a:p>
          <a:p>
            <a:r>
              <a:rPr lang="en-US" dirty="0" smtClean="0"/>
              <a:t>e.g., &amp;</a:t>
            </a:r>
            <a:r>
              <a:rPr lang="en-US" dirty="0" err="1" smtClean="0"/>
              <a:t>nbsp</a:t>
            </a:r>
            <a:r>
              <a:rPr lang="en-US" dirty="0" smtClean="0"/>
              <a:t>; and &amp;copy;</a:t>
            </a:r>
            <a:endParaRPr lang="en-US" dirty="0"/>
          </a:p>
        </p:txBody>
      </p:sp>
      <p:sp>
        <p:nvSpPr>
          <p:cNvPr id="8" name="Content Placeholder 7"/>
          <p:cNvSpPr>
            <a:spLocks noGrp="1"/>
          </p:cNvSpPr>
          <p:nvPr>
            <p:ph sz="quarter" idx="13"/>
          </p:nvPr>
        </p:nvSpPr>
        <p:spPr/>
        <p:txBody>
          <a:bodyPr>
            <a:normAutofit lnSpcReduction="10000"/>
          </a:bodyPr>
          <a:lstStyle/>
          <a:p>
            <a:endParaRPr lang="en-US"/>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HTML </a:t>
            </a:r>
            <a:r>
              <a:rPr lang="en-US" dirty="0" smtClean="0">
                <a:solidFill>
                  <a:schemeClr val="tx2"/>
                </a:solidFill>
              </a:rPr>
              <a:t>SEMANTIC ELEMENTS</a:t>
            </a:r>
            <a:endParaRPr lang="en-US" dirty="0">
              <a:solidFill>
                <a:schemeClr val="tx2"/>
              </a:solidFill>
            </a:endParaRPr>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6</a:t>
            </a:r>
            <a:r>
              <a:rPr lang="en-US" dirty="0" smtClean="0"/>
              <a:t> of </a:t>
            </a:r>
            <a:r>
              <a:rPr lang="en-US" dirty="0" smtClean="0">
                <a:solidFill>
                  <a:schemeClr val="tx1"/>
                </a:solidFill>
              </a:rPr>
              <a:t>6</a:t>
            </a:r>
            <a:endParaRPr lang="en-US" dirty="0">
              <a:solidFill>
                <a:schemeClr val="tx1"/>
              </a:solidFill>
            </a:endParaRP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HTML5 Semantic Elements</a:t>
            </a:r>
            <a:endParaRPr lang="en-US" dirty="0"/>
          </a:p>
        </p:txBody>
      </p:sp>
      <p:sp>
        <p:nvSpPr>
          <p:cNvPr id="4" name="Content Placeholder 3"/>
          <p:cNvSpPr>
            <a:spLocks noGrp="1"/>
          </p:cNvSpPr>
          <p:nvPr>
            <p:ph idx="1"/>
          </p:nvPr>
        </p:nvSpPr>
        <p:spPr/>
        <p:txBody>
          <a:bodyPr/>
          <a:lstStyle/>
          <a:p>
            <a:r>
              <a:rPr lang="en-US" dirty="0" smtClean="0"/>
              <a:t>One substantial problem with modern, pre-HTML5 semantic markup: </a:t>
            </a:r>
          </a:p>
          <a:p>
            <a:pPr marL="287338"/>
            <a:r>
              <a:rPr lang="en-US" dirty="0" smtClean="0"/>
              <a:t>most complex web sites are absolutely packed solid with &lt;div&gt; elements. </a:t>
            </a:r>
          </a:p>
          <a:p>
            <a:r>
              <a:rPr lang="en-US" dirty="0" smtClean="0"/>
              <a:t>Unfortunately, all these &lt;div&gt; elements can make the resulting markup confusing and hard to modify. </a:t>
            </a:r>
          </a:p>
          <a:p>
            <a:r>
              <a:rPr lang="en-US" dirty="0" smtClean="0"/>
              <a:t>Developers typically try to bring some sense and order to the &lt;div&gt; chaos by using id or class names that provide some clue as to their meaning.</a:t>
            </a:r>
            <a:endParaRPr lang="en-US" dirty="0"/>
          </a:p>
        </p:txBody>
      </p:sp>
      <p:sp>
        <p:nvSpPr>
          <p:cNvPr id="5" name="Content Placeholder 4"/>
          <p:cNvSpPr>
            <a:spLocks noGrp="1"/>
          </p:cNvSpPr>
          <p:nvPr>
            <p:ph sz="quarter" idx="13"/>
          </p:nvPr>
        </p:nvSpPr>
        <p:spPr/>
        <p:txBody>
          <a:bodyPr>
            <a:normAutofit lnSpcReduction="10000"/>
          </a:bodyPr>
          <a:lstStyle/>
          <a:p>
            <a:r>
              <a:rPr lang="en-US" dirty="0" smtClean="0"/>
              <a:t>Why are they needed?</a:t>
            </a:r>
            <a:endParaRPr lang="en-US" dirty="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XHTML    versus    HTML5</a:t>
            </a:r>
            <a:endParaRPr lang="en-US" dirty="0"/>
          </a:p>
        </p:txBody>
      </p:sp>
      <p:graphicFrame>
        <p:nvGraphicFramePr>
          <p:cNvPr id="76802" name="Object 2"/>
          <p:cNvGraphicFramePr>
            <a:graphicFrameLocks noChangeAspect="1"/>
          </p:cNvGraphicFramePr>
          <p:nvPr>
            <p:extLst>
              <p:ext uri="{D42A27DB-BD31-4B8C-83A1-F6EECF244321}">
                <p14:modId xmlns:p14="http://schemas.microsoft.com/office/powerpoint/2010/main" val="503225491"/>
              </p:ext>
            </p:extLst>
          </p:nvPr>
        </p:nvGraphicFramePr>
        <p:xfrm>
          <a:off x="0" y="762000"/>
          <a:ext cx="4876800" cy="5823044"/>
        </p:xfrm>
        <a:graphic>
          <a:graphicData uri="http://schemas.openxmlformats.org/presentationml/2006/ole">
            <mc:AlternateContent xmlns:mc="http://schemas.openxmlformats.org/markup-compatibility/2006">
              <mc:Choice xmlns:v="urn:schemas-microsoft-com:vml" Requires="v">
                <p:oleObj spid="_x0000_s76876" name="Visio" r:id="rId4" imgW="6693624" imgH="7991543" progId="Visio.Drawing.11">
                  <p:embed/>
                </p:oleObj>
              </mc:Choice>
              <mc:Fallback>
                <p:oleObj name="Visio" r:id="rId4" imgW="6693624" imgH="7991543" progId="Visio.Drawing.11">
                  <p:embed/>
                  <p:pic>
                    <p:nvPicPr>
                      <p:cNvPr id="0" name="Picture 5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762000"/>
                        <a:ext cx="4876800" cy="582304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6803" name="Object 3"/>
          <p:cNvGraphicFramePr>
            <a:graphicFrameLocks noChangeAspect="1"/>
          </p:cNvGraphicFramePr>
          <p:nvPr/>
        </p:nvGraphicFramePr>
        <p:xfrm>
          <a:off x="5638800" y="1143000"/>
          <a:ext cx="2762250" cy="5191125"/>
        </p:xfrm>
        <a:graphic>
          <a:graphicData uri="http://schemas.openxmlformats.org/presentationml/2006/ole">
            <mc:AlternateContent xmlns:mc="http://schemas.openxmlformats.org/markup-compatibility/2006">
              <mc:Choice xmlns:v="urn:schemas-microsoft-com:vml" Requires="v">
                <p:oleObj spid="_x0000_s76877" name="Visio" r:id="rId6" imgW="2762379" imgH="5191057" progId="Visio.Drawing.11">
                  <p:embed/>
                </p:oleObj>
              </mc:Choice>
              <mc:Fallback>
                <p:oleObj name="Visio" r:id="rId6" imgW="2762379" imgH="5191057" progId="Visio.Drawing.11">
                  <p:embed/>
                  <p:pic>
                    <p:nvPicPr>
                      <p:cNvPr id="0" name="Picture 5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38800" y="1143000"/>
                        <a:ext cx="2762250" cy="5191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 name="Right Arrow 7"/>
          <p:cNvSpPr/>
          <p:nvPr/>
        </p:nvSpPr>
        <p:spPr>
          <a:xfrm>
            <a:off x="4572000" y="2895600"/>
            <a:ext cx="762000" cy="457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Header and Footer</a:t>
            </a:r>
            <a:endParaRPr lang="en-US" dirty="0"/>
          </a:p>
        </p:txBody>
      </p:sp>
      <p:sp>
        <p:nvSpPr>
          <p:cNvPr id="4" name="Content Placeholder 3"/>
          <p:cNvSpPr>
            <a:spLocks noGrp="1"/>
          </p:cNvSpPr>
          <p:nvPr>
            <p:ph idx="1"/>
          </p:nvPr>
        </p:nvSpPr>
        <p:spPr/>
        <p:txBody>
          <a:bodyPr>
            <a:normAutofit/>
          </a:bodyPr>
          <a:lstStyle/>
          <a:p>
            <a:r>
              <a:rPr lang="en-US" dirty="0" smtClean="0"/>
              <a:t>Most web site pages have a recognizable header and footer section. </a:t>
            </a:r>
          </a:p>
          <a:p>
            <a:r>
              <a:rPr lang="en-US" dirty="0" smtClean="0"/>
              <a:t>Typically the </a:t>
            </a:r>
            <a:r>
              <a:rPr lang="en-US" b="1" dirty="0" smtClean="0"/>
              <a:t>header</a:t>
            </a:r>
            <a:r>
              <a:rPr lang="en-US" dirty="0" smtClean="0"/>
              <a:t> contains </a:t>
            </a:r>
          </a:p>
          <a:p>
            <a:pPr marL="342900" indent="-342900">
              <a:buFont typeface="Arial" panose="020B0604020202020204" pitchFamily="34" charset="0"/>
              <a:buChar char="•"/>
            </a:pPr>
            <a:r>
              <a:rPr lang="en-US" dirty="0" smtClean="0"/>
              <a:t>the site logo </a:t>
            </a:r>
          </a:p>
          <a:p>
            <a:pPr marL="342900" indent="-342900">
              <a:buFont typeface="Arial" panose="020B0604020202020204" pitchFamily="34" charset="0"/>
              <a:buChar char="•"/>
            </a:pPr>
            <a:r>
              <a:rPr lang="en-US" dirty="0" smtClean="0"/>
              <a:t>title (and perhaps additional subtitles or taglines)</a:t>
            </a:r>
          </a:p>
          <a:p>
            <a:pPr marL="342900" indent="-342900">
              <a:buFont typeface="Arial" panose="020B0604020202020204" pitchFamily="34" charset="0"/>
              <a:buChar char="•"/>
            </a:pPr>
            <a:r>
              <a:rPr lang="en-US" dirty="0" smtClean="0"/>
              <a:t>horizontal navigation links, and </a:t>
            </a:r>
          </a:p>
          <a:p>
            <a:pPr marL="342900" indent="-342900">
              <a:buFont typeface="Arial" panose="020B0604020202020204" pitchFamily="34" charset="0"/>
              <a:buChar char="•"/>
            </a:pPr>
            <a:r>
              <a:rPr lang="en-US" dirty="0" smtClean="0"/>
              <a:t>perhaps one or two horizontal banners. </a:t>
            </a:r>
          </a:p>
        </p:txBody>
      </p:sp>
      <p:sp>
        <p:nvSpPr>
          <p:cNvPr id="5" name="Content Placeholder 4"/>
          <p:cNvSpPr>
            <a:spLocks noGrp="1"/>
          </p:cNvSpPr>
          <p:nvPr>
            <p:ph sz="quarter" idx="13"/>
          </p:nvPr>
        </p:nvSpPr>
        <p:spPr/>
        <p:txBody>
          <a:bodyPr>
            <a:normAutofit lnSpcReduction="10000"/>
          </a:bodyPr>
          <a:lstStyle/>
          <a:p>
            <a:r>
              <a:rPr lang="en-US" dirty="0" smtClean="0"/>
              <a:t>&lt;header&gt; &lt;footer&gt;</a:t>
            </a:r>
          </a:p>
          <a:p>
            <a:endParaRPr lang="en-US" dirty="0"/>
          </a:p>
        </p:txBody>
      </p:sp>
      <p:pic>
        <p:nvPicPr>
          <p:cNvPr id="8" name="Picture 55"/>
          <p:cNvPicPr>
            <a:picLocks noChangeAspect="1" noChangeArrowheads="1"/>
          </p:cNvPicPr>
          <p:nvPr/>
        </p:nvPicPr>
        <p:blipFill>
          <a:blip r:embed="rId2" cstate="print"/>
          <a:srcRect/>
          <a:stretch>
            <a:fillRect/>
          </a:stretch>
        </p:blipFill>
        <p:spPr bwMode="auto">
          <a:xfrm>
            <a:off x="152400" y="381000"/>
            <a:ext cx="254000" cy="304800"/>
          </a:xfrm>
          <a:prstGeom prst="rect">
            <a:avLst/>
          </a:prstGeom>
          <a:noFill/>
          <a:ln w="9525">
            <a:miter lim="800000"/>
            <a:headEnd/>
            <a:tailEnd/>
          </a:ln>
          <a:effectLst/>
        </p:spPr>
      </p:pic>
      <p:pic>
        <p:nvPicPr>
          <p:cNvPr id="7" name="Picture 56"/>
          <p:cNvPicPr>
            <a:picLocks noChangeAspect="1" noChangeArrowheads="1"/>
          </p:cNvPicPr>
          <p:nvPr/>
        </p:nvPicPr>
        <p:blipFill>
          <a:blip r:embed="rId3" cstate="print"/>
          <a:srcRect/>
          <a:stretch>
            <a:fillRect/>
          </a:stretch>
        </p:blipFill>
        <p:spPr bwMode="auto">
          <a:xfrm>
            <a:off x="533400" y="368300"/>
            <a:ext cx="304800" cy="3175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Header and Footer</a:t>
            </a:r>
            <a:endParaRPr lang="en-US" dirty="0"/>
          </a:p>
        </p:txBody>
      </p:sp>
      <p:sp>
        <p:nvSpPr>
          <p:cNvPr id="4" name="Content Placeholder 3"/>
          <p:cNvSpPr>
            <a:spLocks noGrp="1"/>
          </p:cNvSpPr>
          <p:nvPr>
            <p:ph idx="1"/>
          </p:nvPr>
        </p:nvSpPr>
        <p:spPr/>
        <p:txBody>
          <a:bodyPr>
            <a:normAutofit/>
          </a:bodyPr>
          <a:lstStyle/>
          <a:p>
            <a:r>
              <a:rPr lang="en-US" dirty="0"/>
              <a:t>The typical footer </a:t>
            </a:r>
            <a:r>
              <a:rPr lang="en-US" dirty="0" smtClean="0"/>
              <a:t>contains less </a:t>
            </a:r>
            <a:r>
              <a:rPr lang="en-US" dirty="0"/>
              <a:t>important material, such as </a:t>
            </a:r>
            <a:endParaRPr lang="en-US" dirty="0" smtClean="0"/>
          </a:p>
          <a:p>
            <a:pPr marL="342900" indent="-342900">
              <a:buFont typeface="Arial" panose="020B0604020202020204" pitchFamily="34" charset="0"/>
              <a:buChar char="•"/>
            </a:pPr>
            <a:r>
              <a:rPr lang="en-US" dirty="0" smtClean="0"/>
              <a:t>smaller </a:t>
            </a:r>
            <a:r>
              <a:rPr lang="en-US" dirty="0"/>
              <a:t>text versions of the navigation, </a:t>
            </a:r>
            <a:endParaRPr lang="en-US" dirty="0" smtClean="0"/>
          </a:p>
          <a:p>
            <a:pPr marL="342900" indent="-342900">
              <a:buFont typeface="Arial" panose="020B0604020202020204" pitchFamily="34" charset="0"/>
              <a:buChar char="•"/>
            </a:pPr>
            <a:r>
              <a:rPr lang="en-US" dirty="0" smtClean="0"/>
              <a:t>copyright </a:t>
            </a:r>
            <a:r>
              <a:rPr lang="en-US" dirty="0"/>
              <a:t>notices, </a:t>
            </a:r>
            <a:endParaRPr lang="en-US" dirty="0" smtClean="0"/>
          </a:p>
          <a:p>
            <a:pPr marL="342900" indent="-342900">
              <a:buFont typeface="Arial" panose="020B0604020202020204" pitchFamily="34" charset="0"/>
              <a:buChar char="•"/>
            </a:pPr>
            <a:r>
              <a:rPr lang="en-US" dirty="0" smtClean="0"/>
              <a:t>information </a:t>
            </a:r>
            <a:r>
              <a:rPr lang="en-US" dirty="0"/>
              <a:t>about the site’s privacy policy, and </a:t>
            </a:r>
            <a:endParaRPr lang="en-US" dirty="0" smtClean="0"/>
          </a:p>
          <a:p>
            <a:pPr marL="342900" indent="-342900">
              <a:buFont typeface="Arial" panose="020B0604020202020204" pitchFamily="34" charset="0"/>
              <a:buChar char="•"/>
            </a:pPr>
            <a:r>
              <a:rPr lang="en-US" dirty="0" smtClean="0"/>
              <a:t>perhaps </a:t>
            </a:r>
            <a:r>
              <a:rPr lang="en-US" dirty="0"/>
              <a:t>twitter feeds or links to other social sites.</a:t>
            </a:r>
          </a:p>
        </p:txBody>
      </p:sp>
      <p:sp>
        <p:nvSpPr>
          <p:cNvPr id="5" name="Content Placeholder 4"/>
          <p:cNvSpPr>
            <a:spLocks noGrp="1"/>
          </p:cNvSpPr>
          <p:nvPr>
            <p:ph sz="quarter" idx="13"/>
          </p:nvPr>
        </p:nvSpPr>
        <p:spPr/>
        <p:txBody>
          <a:bodyPr>
            <a:normAutofit lnSpcReduction="10000"/>
          </a:bodyPr>
          <a:lstStyle/>
          <a:p>
            <a:r>
              <a:rPr lang="en-US" dirty="0" smtClean="0"/>
              <a:t>&lt;header&gt; &lt;footer&gt;</a:t>
            </a:r>
          </a:p>
          <a:p>
            <a:endParaRPr lang="en-US" dirty="0"/>
          </a:p>
        </p:txBody>
      </p:sp>
      <p:pic>
        <p:nvPicPr>
          <p:cNvPr id="7" name="Picture 14"/>
          <p:cNvPicPr>
            <a:picLocks noChangeAspect="1" noChangeArrowheads="1"/>
          </p:cNvPicPr>
          <p:nvPr/>
        </p:nvPicPr>
        <p:blipFill>
          <a:blip r:embed="rId2" cstate="print"/>
          <a:srcRect/>
          <a:stretch>
            <a:fillRect/>
          </a:stretch>
        </p:blipFill>
        <p:spPr bwMode="auto">
          <a:xfrm>
            <a:off x="152400" y="381000"/>
            <a:ext cx="254000" cy="304800"/>
          </a:xfrm>
          <a:prstGeom prst="rect">
            <a:avLst/>
          </a:prstGeom>
          <a:noFill/>
          <a:ln w="9525">
            <a:miter lim="800000"/>
            <a:headEnd/>
            <a:tailEnd/>
          </a:ln>
          <a:effectLst/>
        </p:spPr>
      </p:pic>
      <p:pic>
        <p:nvPicPr>
          <p:cNvPr id="8" name="Picture 15"/>
          <p:cNvPicPr>
            <a:picLocks noChangeAspect="1" noChangeArrowheads="1"/>
          </p:cNvPicPr>
          <p:nvPr/>
        </p:nvPicPr>
        <p:blipFill>
          <a:blip r:embed="rId3" cstate="print"/>
          <a:srcRect/>
          <a:stretch>
            <a:fillRect/>
          </a:stretch>
        </p:blipFill>
        <p:spPr bwMode="auto">
          <a:xfrm>
            <a:off x="533400" y="368300"/>
            <a:ext cx="304800" cy="317500"/>
          </a:xfrm>
          <a:prstGeom prst="rect">
            <a:avLst/>
          </a:prstGeom>
          <a:noFill/>
          <a:ln w="9525">
            <a:miter lim="800000"/>
            <a:headEnd/>
            <a:tailEnd/>
          </a:ln>
          <a:effectLst/>
        </p:spPr>
      </p:pic>
    </p:spTree>
    <p:extLst>
      <p:ext uri="{BB962C8B-B14F-4D97-AF65-F5344CB8AC3E}">
        <p14:creationId xmlns:p14="http://schemas.microsoft.com/office/powerpoint/2010/main" val="2806803223"/>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Header and Footer</a:t>
            </a:r>
            <a:endParaRPr lang="en-US" dirty="0"/>
          </a:p>
        </p:txBody>
      </p:sp>
      <p:sp>
        <p:nvSpPr>
          <p:cNvPr id="3" name="Content Placeholder 2"/>
          <p:cNvSpPr>
            <a:spLocks noGrp="1"/>
          </p:cNvSpPr>
          <p:nvPr>
            <p:ph idx="1"/>
          </p:nvPr>
        </p:nvSpPr>
        <p:spPr/>
        <p:txBody>
          <a:bodyPr/>
          <a:lstStyle/>
          <a:p>
            <a:r>
              <a:rPr lang="en-US" dirty="0" smtClean="0"/>
              <a:t>Both the HTML5 &lt;header&gt; and &lt;footer&gt; element can be used not only for </a:t>
            </a:r>
            <a:r>
              <a:rPr lang="en-US" i="1" dirty="0" smtClean="0"/>
              <a:t>page</a:t>
            </a:r>
            <a:r>
              <a:rPr lang="en-US" dirty="0" smtClean="0"/>
              <a:t> headers and footers, they can also be used for header and footer elements within other HTML5 containers, such as &lt;article&gt; or &lt;section&gt;. </a:t>
            </a:r>
            <a:endParaRPr lang="en-US" dirty="0"/>
          </a:p>
        </p:txBody>
      </p:sp>
      <p:sp>
        <p:nvSpPr>
          <p:cNvPr id="4" name="Content Placeholder 3"/>
          <p:cNvSpPr>
            <a:spLocks noGrp="1"/>
          </p:cNvSpPr>
          <p:nvPr>
            <p:ph sz="quarter" idx="13"/>
          </p:nvPr>
        </p:nvSpPr>
        <p:spPr/>
        <p:txBody>
          <a:bodyPr>
            <a:normAutofit lnSpcReduction="10000"/>
          </a:bodyPr>
          <a:lstStyle/>
          <a:p>
            <a:endParaRPr lang="en-US" dirty="0"/>
          </a:p>
        </p:txBody>
      </p:sp>
      <p:sp>
        <p:nvSpPr>
          <p:cNvPr id="77825" name="Rectangle 1"/>
          <p:cNvSpPr>
            <a:spLocks noChangeArrowheads="1"/>
          </p:cNvSpPr>
          <p:nvPr/>
        </p:nvSpPr>
        <p:spPr bwMode="auto">
          <a:xfrm>
            <a:off x="990600" y="3886200"/>
            <a:ext cx="5486400" cy="2092881"/>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img</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src</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="logo.gif" alt="logo" /&gt;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&lt;h1&gt;Fundamentals of Web Development&lt;/h1&gt;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&lt;article&gt;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&lt;h2&gt;HTML5 Semantic Structure Elements &lt;/h2&gt;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&lt;p&gt;By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em</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&gt;Randy Connolly&lt;/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em</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&gt;&lt;/p&gt;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&lt;p&gt;&lt;time&gt;September 30, 2012&lt;/time&gt;&lt;/p&gt;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&lt;/article&gt;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Heading Groups</a:t>
            </a:r>
            <a:endParaRPr lang="en-US" dirty="0"/>
          </a:p>
        </p:txBody>
      </p:sp>
      <p:sp>
        <p:nvSpPr>
          <p:cNvPr id="3" name="Content Placeholder 2"/>
          <p:cNvSpPr>
            <a:spLocks noGrp="1"/>
          </p:cNvSpPr>
          <p:nvPr>
            <p:ph idx="1"/>
          </p:nvPr>
        </p:nvSpPr>
        <p:spPr/>
        <p:txBody>
          <a:bodyPr/>
          <a:lstStyle/>
          <a:p>
            <a:r>
              <a:rPr lang="en-US" dirty="0" smtClean="0"/>
              <a:t>The &lt;</a:t>
            </a:r>
            <a:r>
              <a:rPr lang="en-US" dirty="0" err="1" smtClean="0"/>
              <a:t>hgroup</a:t>
            </a:r>
            <a:r>
              <a:rPr lang="en-US" dirty="0" smtClean="0"/>
              <a:t>&gt; element can be used to group related headings together within one container.</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&lt;</a:t>
            </a:r>
            <a:r>
              <a:rPr lang="en-US" dirty="0" err="1" smtClean="0"/>
              <a:t>hgroup</a:t>
            </a:r>
            <a:r>
              <a:rPr lang="en-US" dirty="0" smtClean="0"/>
              <a:t>&gt;</a:t>
            </a:r>
            <a:endParaRPr lang="en-US" dirty="0"/>
          </a:p>
        </p:txBody>
      </p:sp>
      <p:sp>
        <p:nvSpPr>
          <p:cNvPr id="87041" name="Rectangle 1"/>
          <p:cNvSpPr>
            <a:spLocks noChangeArrowheads="1"/>
          </p:cNvSpPr>
          <p:nvPr/>
        </p:nvSpPr>
        <p:spPr bwMode="auto">
          <a:xfrm>
            <a:off x="914400" y="3373904"/>
            <a:ext cx="7543800" cy="1938992"/>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smtClean="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&lt;h1&gt;Chapter Two: HTML 1&lt;/h1&gt;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&lt;h2&gt;An Introduction&lt;/h2&gt;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smtClean="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&lt;article&gt;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smtClean="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&lt;h2&gt;HTML5 Semantic Structure Elements &lt;/h2&gt;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&lt;h3&gt;Overview&lt;/h3&gt;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smtClean="0">
                <a:ln>
                  <a:noFill/>
                </a:ln>
                <a:solidFill>
                  <a:srgbClr val="C00000"/>
                </a:solidFill>
                <a:effectLst/>
                <a:latin typeface="Consolas" pitchFamily="49" charset="0"/>
                <a:ea typeface="Calibri" pitchFamily="34" charset="0"/>
                <a:cs typeface="Consolas" pitchFamily="49" charset="0"/>
              </a:rPr>
              <a:t>&lt;/hgroup&gt;</a:t>
            </a: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smtClean="0">
                <a:ln>
                  <a:noFill/>
                </a:ln>
                <a:solidFill>
                  <a:schemeClr val="tx1"/>
                </a:solidFill>
                <a:effectLst/>
                <a:latin typeface="Consolas" pitchFamily="49" charset="0"/>
                <a:ea typeface="Calibri" pitchFamily="34" charset="0"/>
                <a:cs typeface="Consolas" pitchFamily="49" charset="0"/>
              </a:rPr>
              <a:t>&lt;/article&gt;</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pic>
        <p:nvPicPr>
          <p:cNvPr id="7" name="Picture 29"/>
          <p:cNvPicPr>
            <a:picLocks noChangeAspect="1" noChangeArrowheads="1"/>
          </p:cNvPicPr>
          <p:nvPr/>
        </p:nvPicPr>
        <p:blipFill>
          <a:blip r:embed="rId2" cstate="print"/>
          <a:srcRect/>
          <a:stretch>
            <a:fillRect/>
          </a:stretch>
        </p:blipFill>
        <p:spPr bwMode="auto">
          <a:xfrm>
            <a:off x="609600" y="304800"/>
            <a:ext cx="254000" cy="3048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Navigation</a:t>
            </a:r>
            <a:endParaRPr lang="en-US" dirty="0"/>
          </a:p>
        </p:txBody>
      </p:sp>
      <p:sp>
        <p:nvSpPr>
          <p:cNvPr id="3" name="Content Placeholder 2"/>
          <p:cNvSpPr>
            <a:spLocks noGrp="1"/>
          </p:cNvSpPr>
          <p:nvPr>
            <p:ph idx="1"/>
          </p:nvPr>
        </p:nvSpPr>
        <p:spPr/>
        <p:txBody>
          <a:bodyPr/>
          <a:lstStyle/>
          <a:p>
            <a:r>
              <a:rPr lang="en-US" dirty="0" smtClean="0"/>
              <a:t>The </a:t>
            </a:r>
            <a:r>
              <a:rPr lang="en-US" b="1" dirty="0" smtClean="0"/>
              <a:t>&lt;</a:t>
            </a:r>
            <a:r>
              <a:rPr lang="en-US" b="1" dirty="0" err="1" smtClean="0"/>
              <a:t>nav</a:t>
            </a:r>
            <a:r>
              <a:rPr lang="en-US" b="1" dirty="0" smtClean="0"/>
              <a:t>&gt; </a:t>
            </a:r>
            <a:r>
              <a:rPr lang="en-US" dirty="0" smtClean="0"/>
              <a:t>element represents a section of a page that contains links to other pages or to other parts within the same page. </a:t>
            </a:r>
          </a:p>
          <a:p>
            <a:r>
              <a:rPr lang="en-US" dirty="0" smtClean="0"/>
              <a:t>Like the other new HTML5 semantic elements, the browser does not apply any special presentation to the &lt;</a:t>
            </a:r>
            <a:r>
              <a:rPr lang="en-US" dirty="0" err="1" smtClean="0"/>
              <a:t>nav</a:t>
            </a:r>
            <a:r>
              <a:rPr lang="en-US" dirty="0" smtClean="0"/>
              <a:t>&gt; element.</a:t>
            </a:r>
          </a:p>
          <a:p>
            <a:r>
              <a:rPr lang="en-US" dirty="0" smtClean="0"/>
              <a:t>The &lt;</a:t>
            </a:r>
            <a:r>
              <a:rPr lang="en-US" dirty="0" err="1" smtClean="0"/>
              <a:t>nav</a:t>
            </a:r>
            <a:r>
              <a:rPr lang="en-US" dirty="0" smtClean="0"/>
              <a:t>&gt; element was intended to be used for major navigation blocks, presumably the global and secondary navigation systems.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&lt;</a:t>
            </a:r>
            <a:r>
              <a:rPr lang="en-US" dirty="0" err="1" smtClean="0"/>
              <a:t>nav</a:t>
            </a:r>
            <a:r>
              <a:rPr lang="en-US" dirty="0" smtClean="0"/>
              <a:t>&gt;</a:t>
            </a:r>
            <a:endParaRPr lang="en-US" dirty="0"/>
          </a:p>
        </p:txBody>
      </p:sp>
      <p:pic>
        <p:nvPicPr>
          <p:cNvPr id="6" name="Picture 29"/>
          <p:cNvPicPr>
            <a:picLocks noChangeAspect="1" noChangeArrowheads="1"/>
          </p:cNvPicPr>
          <p:nvPr/>
        </p:nvPicPr>
        <p:blipFill>
          <a:blip r:embed="rId2" cstate="print"/>
          <a:srcRect/>
          <a:stretch>
            <a:fillRect/>
          </a:stretch>
        </p:blipFill>
        <p:spPr bwMode="auto">
          <a:xfrm>
            <a:off x="533400" y="457200"/>
            <a:ext cx="254000" cy="3048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Markup</a:t>
            </a:r>
            <a:endParaRPr lang="en-US" dirty="0"/>
          </a:p>
        </p:txBody>
      </p:sp>
      <p:sp>
        <p:nvSpPr>
          <p:cNvPr id="3" name="Content Placeholder 2"/>
          <p:cNvSpPr>
            <a:spLocks noGrp="1"/>
          </p:cNvSpPr>
          <p:nvPr>
            <p:ph idx="1"/>
          </p:nvPr>
        </p:nvSpPr>
        <p:spPr/>
        <p:txBody>
          <a:bodyPr/>
          <a:lstStyle/>
          <a:p>
            <a:r>
              <a:rPr lang="en-US" dirty="0" smtClean="0"/>
              <a:t>At its simplest, </a:t>
            </a:r>
            <a:r>
              <a:rPr lang="en-US" b="1" dirty="0" smtClean="0">
                <a:solidFill>
                  <a:schemeClr val="accent1"/>
                </a:solidFill>
              </a:rPr>
              <a:t>markup</a:t>
            </a:r>
            <a:r>
              <a:rPr lang="en-US" dirty="0" smtClean="0"/>
              <a:t> is a way to indicate </a:t>
            </a:r>
            <a:r>
              <a:rPr lang="en-US" i="1" dirty="0" smtClean="0"/>
              <a:t>information about the content </a:t>
            </a:r>
          </a:p>
          <a:p>
            <a:pPr marL="342900" indent="-342900">
              <a:buFont typeface="Arial" panose="020B0604020202020204" pitchFamily="34" charset="0"/>
              <a:buChar char="•"/>
            </a:pPr>
            <a:r>
              <a:rPr lang="en-US" dirty="0" smtClean="0"/>
              <a:t>This “information about content” in HTML is implemented via </a:t>
            </a:r>
            <a:r>
              <a:rPr lang="en-US" b="1" dirty="0" smtClean="0">
                <a:solidFill>
                  <a:schemeClr val="accent1"/>
                </a:solidFill>
              </a:rPr>
              <a:t>tags</a:t>
            </a:r>
            <a:r>
              <a:rPr lang="en-US" dirty="0" smtClean="0"/>
              <a:t> (aka elements). </a:t>
            </a:r>
          </a:p>
          <a:p>
            <a:pPr marL="342900" indent="-342900">
              <a:buFont typeface="Arial" panose="020B0604020202020204" pitchFamily="34" charset="0"/>
              <a:buChar char="•"/>
            </a:pPr>
            <a:r>
              <a:rPr lang="en-US" dirty="0" smtClean="0"/>
              <a:t>The markup in the previous slide consists of the red text and the various circles and arrows on the one page, and the little yellow sticky notes on the other. </a:t>
            </a:r>
          </a:p>
          <a:p>
            <a:pPr marL="342900" indent="-342900">
              <a:buFont typeface="Arial" panose="020B0604020202020204" pitchFamily="34" charset="0"/>
              <a:buChar char="•"/>
            </a:pPr>
            <a:r>
              <a:rPr lang="en-US" dirty="0" smtClean="0"/>
              <a:t>HTML does the same thing but uses textual tags.</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What is it again?</a:t>
            </a:r>
            <a:endParaRPr lang="en-US"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Navigation</a:t>
            </a:r>
            <a:endParaRPr lang="en-US" dirty="0"/>
          </a:p>
        </p:txBody>
      </p:sp>
      <p:sp>
        <p:nvSpPr>
          <p:cNvPr id="89089" name="Rectangle 1"/>
          <p:cNvSpPr>
            <a:spLocks noChangeArrowheads="1"/>
          </p:cNvSpPr>
          <p:nvPr/>
        </p:nvSpPr>
        <p:spPr bwMode="auto">
          <a:xfrm>
            <a:off x="914400" y="1622048"/>
            <a:ext cx="7391400" cy="178510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&lt;header&gt;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img</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src</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="logo.gif" alt="logo" /&gt;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&lt;h1&gt;Fundamentals of Web Development&lt;/h1&gt;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a:t>
            </a:r>
            <a:r>
              <a:rPr kumimoji="0" lang="en-US" sz="1000" b="1" i="0" u="none" strike="noStrike" cap="none" normalizeH="0" baseline="0" dirty="0" err="1" smtClean="0">
                <a:ln>
                  <a:noFill/>
                </a:ln>
                <a:solidFill>
                  <a:srgbClr val="C00000"/>
                </a:solidFill>
                <a:effectLst/>
                <a:latin typeface="Consolas" pitchFamily="49" charset="0"/>
                <a:ea typeface="Calibri" pitchFamily="34" charset="0"/>
                <a:cs typeface="Consolas" pitchFamily="49" charset="0"/>
              </a:rPr>
              <a:t>nav</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 role="navigation"&gt;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ul</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&gt;&lt;a </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href</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="index.html"&gt;Home&lt;/a&gt;&lt;/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&gt;&lt;a </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href</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="about.html"&gt;About Us&lt;/a&gt;&lt;/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li</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it-IT"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&lt;li&gt;&lt;a href="browse.html"&gt;Browse&lt;/a&gt;&lt;/li&gt;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it-IT"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a:t>
            </a:r>
            <a:r>
              <a:rPr kumimoji="0" lang="en-US" sz="1000" b="0" i="0" u="none" strike="noStrike" cap="none" normalizeH="0" baseline="0" dirty="0" err="1" smtClean="0">
                <a:ln>
                  <a:noFill/>
                </a:ln>
                <a:solidFill>
                  <a:schemeClr val="tx1"/>
                </a:solidFill>
                <a:effectLst/>
                <a:latin typeface="Consolas" pitchFamily="49" charset="0"/>
                <a:ea typeface="Calibri" pitchFamily="34" charset="0"/>
                <a:cs typeface="Consolas" pitchFamily="49" charset="0"/>
              </a:rPr>
              <a:t>ul</a:t>
            </a: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	</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&lt;/</a:t>
            </a:r>
            <a:r>
              <a:rPr kumimoji="0" lang="en-US" sz="1000" b="1" i="0" u="none" strike="noStrike" cap="none" normalizeH="0" baseline="0" dirty="0" err="1" smtClean="0">
                <a:ln>
                  <a:noFill/>
                </a:ln>
                <a:solidFill>
                  <a:srgbClr val="C00000"/>
                </a:solidFill>
                <a:effectLst/>
                <a:latin typeface="Consolas" pitchFamily="49" charset="0"/>
                <a:ea typeface="Calibri" pitchFamily="34" charset="0"/>
                <a:cs typeface="Consolas" pitchFamily="49" charset="0"/>
              </a:rPr>
              <a:t>nav</a:t>
            </a:r>
            <a:r>
              <a:rPr kumimoji="0" lang="en-US" sz="1000" b="1" i="0" u="none" strike="noStrike" cap="none" normalizeH="0" baseline="0" dirty="0" smtClean="0">
                <a:ln>
                  <a:noFill/>
                </a:ln>
                <a:solidFill>
                  <a:srgbClr val="C00000"/>
                </a:solidFill>
                <a:effectLst/>
                <a:latin typeface="Consolas" pitchFamily="49" charset="0"/>
                <a:ea typeface="Calibri" pitchFamily="34" charset="0"/>
                <a:cs typeface="Consolas" pitchFamily="49" charset="0"/>
              </a:rPr>
              <a:t>&gt;</a:t>
            </a:r>
            <a:endParaRPr kumimoji="0" lang="en-US"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342900" algn="l"/>
                <a:tab pos="685800" algn="l"/>
                <a:tab pos="1028700" algn="l"/>
                <a:tab pos="1371600" algn="l"/>
                <a:tab pos="1714500" algn="l"/>
              </a:tabLst>
            </a:pPr>
            <a:r>
              <a:rPr kumimoji="0" lang="en-US" sz="1000" b="0" i="0" u="none" strike="noStrike" cap="none" normalizeH="0" baseline="0" dirty="0" smtClean="0">
                <a:ln>
                  <a:noFill/>
                </a:ln>
                <a:solidFill>
                  <a:schemeClr val="tx1"/>
                </a:solidFill>
                <a:effectLst/>
                <a:latin typeface="Consolas" pitchFamily="49" charset="0"/>
                <a:ea typeface="Calibri" pitchFamily="34" charset="0"/>
                <a:cs typeface="Consolas" pitchFamily="49" charset="0"/>
              </a:rPr>
              <a:t>&lt;/header&gt;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Articles and Sections</a:t>
            </a:r>
            <a:endParaRPr lang="en-US" dirty="0"/>
          </a:p>
        </p:txBody>
      </p:sp>
      <p:sp>
        <p:nvSpPr>
          <p:cNvPr id="3" name="Content Placeholder 2"/>
          <p:cNvSpPr>
            <a:spLocks noGrp="1"/>
          </p:cNvSpPr>
          <p:nvPr>
            <p:ph idx="1"/>
          </p:nvPr>
        </p:nvSpPr>
        <p:spPr/>
        <p:txBody>
          <a:bodyPr/>
          <a:lstStyle/>
          <a:p>
            <a:r>
              <a:rPr lang="en-US" dirty="0" smtClean="0"/>
              <a:t>The </a:t>
            </a:r>
            <a:r>
              <a:rPr lang="en-US" b="1" dirty="0" smtClean="0"/>
              <a:t>&lt;article&gt; </a:t>
            </a:r>
            <a:r>
              <a:rPr lang="en-US" dirty="0" smtClean="0"/>
              <a:t>element represents a section of content that forms an independent part of a document or site; for example, a magazine or newspaper article, or a blog entry.</a:t>
            </a:r>
          </a:p>
          <a:p>
            <a:r>
              <a:rPr lang="en-US" dirty="0" smtClean="0"/>
              <a:t>The </a:t>
            </a:r>
            <a:r>
              <a:rPr lang="en-US" b="1" dirty="0" smtClean="0"/>
              <a:t>&lt;section&gt; </a:t>
            </a:r>
            <a:r>
              <a:rPr lang="en-US" dirty="0" smtClean="0"/>
              <a:t>element represents a section of a document, typically with a title or heading.</a:t>
            </a:r>
          </a:p>
        </p:txBody>
      </p:sp>
      <p:sp>
        <p:nvSpPr>
          <p:cNvPr id="4" name="Content Placeholder 3"/>
          <p:cNvSpPr>
            <a:spLocks noGrp="1"/>
          </p:cNvSpPr>
          <p:nvPr>
            <p:ph sz="quarter" idx="13"/>
          </p:nvPr>
        </p:nvSpPr>
        <p:spPr/>
        <p:txBody>
          <a:bodyPr>
            <a:normAutofit lnSpcReduction="10000"/>
          </a:bodyPr>
          <a:lstStyle/>
          <a:p>
            <a:r>
              <a:rPr lang="en-US" dirty="0" smtClean="0"/>
              <a:t>&lt;article&gt; &lt;section&gt;</a:t>
            </a:r>
            <a:endParaRPr lang="en-US" dirty="0"/>
          </a:p>
        </p:txBody>
      </p:sp>
      <p:pic>
        <p:nvPicPr>
          <p:cNvPr id="7" name="Picture 56"/>
          <p:cNvPicPr>
            <a:picLocks noChangeAspect="1" noChangeArrowheads="1"/>
          </p:cNvPicPr>
          <p:nvPr/>
        </p:nvPicPr>
        <p:blipFill>
          <a:blip r:embed="rId2" cstate="print"/>
          <a:srcRect/>
          <a:stretch>
            <a:fillRect/>
          </a:stretch>
        </p:blipFill>
        <p:spPr bwMode="auto">
          <a:xfrm>
            <a:off x="685800" y="381000"/>
            <a:ext cx="228600" cy="266700"/>
          </a:xfrm>
          <a:prstGeom prst="rect">
            <a:avLst/>
          </a:prstGeom>
          <a:noFill/>
          <a:ln w="9525">
            <a:miter lim="800000"/>
            <a:headEnd/>
            <a:tailEnd/>
          </a:ln>
          <a:effectLst/>
        </p:spPr>
      </p:pic>
      <p:pic>
        <p:nvPicPr>
          <p:cNvPr id="8" name="Picture 57"/>
          <p:cNvPicPr>
            <a:picLocks noChangeAspect="1" noChangeArrowheads="1"/>
          </p:cNvPicPr>
          <p:nvPr/>
        </p:nvPicPr>
        <p:blipFill>
          <a:blip r:embed="rId3" cstate="print"/>
          <a:srcRect/>
          <a:stretch>
            <a:fillRect/>
          </a:stretch>
        </p:blipFill>
        <p:spPr bwMode="auto">
          <a:xfrm>
            <a:off x="304800" y="381000"/>
            <a:ext cx="228600" cy="2667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Articles and Sections</a:t>
            </a:r>
            <a:endParaRPr lang="en-US" dirty="0"/>
          </a:p>
        </p:txBody>
      </p:sp>
      <p:sp>
        <p:nvSpPr>
          <p:cNvPr id="3" name="Content Placeholder 2"/>
          <p:cNvSpPr>
            <a:spLocks noGrp="1"/>
          </p:cNvSpPr>
          <p:nvPr>
            <p:ph idx="1"/>
          </p:nvPr>
        </p:nvSpPr>
        <p:spPr/>
        <p:txBody>
          <a:bodyPr/>
          <a:lstStyle/>
          <a:p>
            <a:r>
              <a:rPr lang="en-US" dirty="0" smtClean="0"/>
              <a:t>According to the W3C, </a:t>
            </a:r>
            <a:r>
              <a:rPr lang="en-US" b="1" dirty="0" smtClean="0"/>
              <a:t>&lt;section&gt; </a:t>
            </a:r>
            <a:r>
              <a:rPr lang="en-US" dirty="0" smtClean="0"/>
              <a:t>is a much broader element, while the </a:t>
            </a:r>
            <a:r>
              <a:rPr lang="en-US" b="1" dirty="0" smtClean="0"/>
              <a:t>&lt;article&gt; </a:t>
            </a:r>
            <a:r>
              <a:rPr lang="en-US" dirty="0" smtClean="0"/>
              <a:t>element is to be used for blocks of content that could potentially be read or consumed independently of the other content on the page. </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Sections versus </a:t>
            </a:r>
            <a:r>
              <a:rPr lang="en-US" dirty="0" err="1" smtClean="0"/>
              <a:t>Divs</a:t>
            </a:r>
            <a:endParaRPr lang="en-US" dirty="0"/>
          </a:p>
        </p:txBody>
      </p:sp>
      <p:sp>
        <p:nvSpPr>
          <p:cNvPr id="3" name="Content Placeholder 2"/>
          <p:cNvSpPr>
            <a:spLocks noGrp="1"/>
          </p:cNvSpPr>
          <p:nvPr>
            <p:ph idx="1"/>
          </p:nvPr>
        </p:nvSpPr>
        <p:spPr/>
        <p:txBody>
          <a:bodyPr/>
          <a:lstStyle/>
          <a:p>
            <a:r>
              <a:rPr lang="en-US" dirty="0" smtClean="0"/>
              <a:t>The WHATWG specification warns readers that the &lt;section&gt; element is </a:t>
            </a:r>
            <a:r>
              <a:rPr lang="en-US" b="1" dirty="0" smtClean="0"/>
              <a:t>not</a:t>
            </a:r>
            <a:r>
              <a:rPr lang="en-US" dirty="0" smtClean="0"/>
              <a:t> a generic container element. HTML already has the &lt;div&gt; element for such uses. </a:t>
            </a:r>
          </a:p>
          <a:p>
            <a:r>
              <a:rPr lang="en-US" dirty="0" smtClean="0"/>
              <a:t>When an element is needed only for styling purposes or as a convenience for scripting, it makes sense to use the &lt;div&gt; element instead. </a:t>
            </a:r>
          </a:p>
          <a:p>
            <a:r>
              <a:rPr lang="en-US" dirty="0" smtClean="0"/>
              <a:t>Another way to help you decide whether or not to use the &lt;section&gt; element is to ask yourself if it is appropriate for the element's contents to be listed explicitly in the document's outline. </a:t>
            </a:r>
          </a:p>
          <a:p>
            <a:pPr marL="288925"/>
            <a:r>
              <a:rPr lang="en-US" dirty="0" smtClean="0"/>
              <a:t>If so, then use a &lt;section&gt;; otherwise use a &lt;div&gt;.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How to decide which to use</a:t>
            </a:r>
          </a:p>
          <a:p>
            <a:endParaRPr lang="en-US" dirty="0"/>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and Figure Captions</a:t>
            </a:r>
            <a:endParaRPr lang="en-US" dirty="0"/>
          </a:p>
        </p:txBody>
      </p:sp>
      <p:sp>
        <p:nvSpPr>
          <p:cNvPr id="3" name="Content Placeholder 2"/>
          <p:cNvSpPr>
            <a:spLocks noGrp="1"/>
          </p:cNvSpPr>
          <p:nvPr>
            <p:ph idx="1"/>
          </p:nvPr>
        </p:nvSpPr>
        <p:spPr/>
        <p:txBody>
          <a:bodyPr/>
          <a:lstStyle/>
          <a:p>
            <a:r>
              <a:rPr lang="en-US" dirty="0" smtClean="0"/>
              <a:t>The W3C Recommendation indicates that the &lt;figure&gt; element can be used not just for images but for any type of </a:t>
            </a:r>
            <a:r>
              <a:rPr lang="en-US" i="1" dirty="0" smtClean="0"/>
              <a:t>essential</a:t>
            </a:r>
            <a:r>
              <a:rPr lang="en-US" dirty="0" smtClean="0"/>
              <a:t> content that could be moved to a different location in the page or document and the rest of the document would still make sense.</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&lt;figure&gt; &lt;</a:t>
            </a:r>
            <a:r>
              <a:rPr lang="en-US" dirty="0" err="1" smtClean="0"/>
              <a:t>figcaption</a:t>
            </a:r>
            <a:r>
              <a:rPr lang="en-US" dirty="0" smtClean="0"/>
              <a:t>&gt;</a:t>
            </a:r>
            <a:endParaRPr lang="en-US" dirty="0"/>
          </a:p>
        </p:txBody>
      </p:sp>
      <p:pic>
        <p:nvPicPr>
          <p:cNvPr id="7" name="Picture 56"/>
          <p:cNvPicPr>
            <a:picLocks noChangeAspect="1" noChangeArrowheads="1"/>
          </p:cNvPicPr>
          <p:nvPr/>
        </p:nvPicPr>
        <p:blipFill>
          <a:blip r:embed="rId2" cstate="print"/>
          <a:srcRect/>
          <a:stretch>
            <a:fillRect/>
          </a:stretch>
        </p:blipFill>
        <p:spPr bwMode="auto">
          <a:xfrm>
            <a:off x="152400" y="381000"/>
            <a:ext cx="228600" cy="266700"/>
          </a:xfrm>
          <a:prstGeom prst="rect">
            <a:avLst/>
          </a:prstGeom>
          <a:noFill/>
          <a:ln w="9525">
            <a:miter lim="800000"/>
            <a:headEnd/>
            <a:tailEnd/>
          </a:ln>
          <a:effectLst/>
        </p:spPr>
      </p:pic>
      <p:pic>
        <p:nvPicPr>
          <p:cNvPr id="8" name="Picture 57"/>
          <p:cNvPicPr>
            <a:picLocks noChangeAspect="1" noChangeArrowheads="1"/>
          </p:cNvPicPr>
          <p:nvPr/>
        </p:nvPicPr>
        <p:blipFill>
          <a:blip r:embed="rId3" cstate="print"/>
          <a:srcRect/>
          <a:stretch>
            <a:fillRect/>
          </a:stretch>
        </p:blipFill>
        <p:spPr bwMode="auto">
          <a:xfrm>
            <a:off x="533400" y="381000"/>
            <a:ext cx="228600" cy="2667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and Figure Captions</a:t>
            </a:r>
            <a:endParaRPr lang="en-US" dirty="0"/>
          </a:p>
        </p:txBody>
      </p:sp>
      <p:sp>
        <p:nvSpPr>
          <p:cNvPr id="3" name="Content Placeholder 2"/>
          <p:cNvSpPr>
            <a:spLocks noGrp="1"/>
          </p:cNvSpPr>
          <p:nvPr>
            <p:ph idx="1"/>
          </p:nvPr>
        </p:nvSpPr>
        <p:spPr/>
        <p:txBody>
          <a:bodyPr/>
          <a:lstStyle/>
          <a:p>
            <a:r>
              <a:rPr lang="en-US" dirty="0" smtClean="0"/>
              <a:t>The </a:t>
            </a:r>
            <a:r>
              <a:rPr lang="en-US" b="1" dirty="0" smtClean="0"/>
              <a:t>&lt;figure&gt; </a:t>
            </a:r>
            <a:r>
              <a:rPr lang="en-US" dirty="0" smtClean="0"/>
              <a:t>element should </a:t>
            </a:r>
            <a:r>
              <a:rPr lang="en-US" b="1" dirty="0" smtClean="0"/>
              <a:t>not</a:t>
            </a:r>
            <a:r>
              <a:rPr lang="en-US" dirty="0" smtClean="0"/>
              <a:t> be used to wrap every image. </a:t>
            </a:r>
          </a:p>
          <a:p>
            <a:r>
              <a:rPr lang="en-US" dirty="0" smtClean="0"/>
              <a:t>For instance, it makes no sense to wrap the site logo or non-essential images such as banner ads and graphical embellishments within &lt;figure&gt; elements. </a:t>
            </a:r>
          </a:p>
          <a:p>
            <a:r>
              <a:rPr lang="en-US" dirty="0" smtClean="0"/>
              <a:t>Instead, only use the &lt;figure&gt; element for circumstances where the image (or other content) has a caption and where the figure is essential to the content but its position on the page is relatively unimportant.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Note however …</a:t>
            </a:r>
            <a:endParaRPr lang="en-US" dirty="0"/>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Figure and Figure Captions</a:t>
            </a:r>
            <a:endParaRPr lang="en-US" dirty="0"/>
          </a:p>
        </p:txBody>
      </p:sp>
      <p:graphicFrame>
        <p:nvGraphicFramePr>
          <p:cNvPr id="92162" name="Object 2"/>
          <p:cNvGraphicFramePr>
            <a:graphicFrameLocks noChangeAspect="1"/>
          </p:cNvGraphicFramePr>
          <p:nvPr/>
        </p:nvGraphicFramePr>
        <p:xfrm>
          <a:off x="762000" y="1219200"/>
          <a:ext cx="6904038" cy="4824412"/>
        </p:xfrm>
        <a:graphic>
          <a:graphicData uri="http://schemas.openxmlformats.org/presentationml/2006/ole">
            <mc:AlternateContent xmlns:mc="http://schemas.openxmlformats.org/markup-compatibility/2006">
              <mc:Choice xmlns:v="urn:schemas-microsoft-com:vml" Requires="v">
                <p:oleObj spid="_x0000_s92199" name="Visio" r:id="rId3" imgW="6904328" imgH="4824649" progId="Visio.Drawing.11">
                  <p:embed/>
                </p:oleObj>
              </mc:Choice>
              <mc:Fallback>
                <p:oleObj name="Visio" r:id="rId3" imgW="6904328" imgH="4824649" progId="Visio.Drawing.11">
                  <p:embed/>
                  <p:pic>
                    <p:nvPicPr>
                      <p:cNvPr id="0" name="Picture 2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1219200"/>
                        <a:ext cx="6904038" cy="4824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Aside</a:t>
            </a:r>
            <a:endParaRPr lang="en-US" dirty="0"/>
          </a:p>
        </p:txBody>
      </p:sp>
      <p:sp>
        <p:nvSpPr>
          <p:cNvPr id="4" name="Content Placeholder 3"/>
          <p:cNvSpPr>
            <a:spLocks noGrp="1"/>
          </p:cNvSpPr>
          <p:nvPr>
            <p:ph idx="1"/>
          </p:nvPr>
        </p:nvSpPr>
        <p:spPr/>
        <p:txBody>
          <a:bodyPr>
            <a:normAutofit lnSpcReduction="10000"/>
          </a:bodyPr>
          <a:lstStyle/>
          <a:p>
            <a:r>
              <a:rPr lang="en-US" dirty="0" smtClean="0"/>
              <a:t>The </a:t>
            </a:r>
            <a:r>
              <a:rPr lang="en-US" b="1" dirty="0" smtClean="0"/>
              <a:t>&lt;aside&gt; </a:t>
            </a:r>
            <a:r>
              <a:rPr lang="en-US" dirty="0" smtClean="0"/>
              <a:t>element is similar to the </a:t>
            </a:r>
            <a:r>
              <a:rPr lang="en-US" b="1" dirty="0" smtClean="0"/>
              <a:t>&lt;figure&gt; </a:t>
            </a:r>
            <a:r>
              <a:rPr lang="en-US" dirty="0" smtClean="0"/>
              <a:t>element in that it is used for marking up content that is separate from the main content on the page. </a:t>
            </a:r>
          </a:p>
          <a:p>
            <a:r>
              <a:rPr lang="en-US" dirty="0" smtClean="0"/>
              <a:t>But while the </a:t>
            </a:r>
            <a:r>
              <a:rPr lang="en-US" b="1" dirty="0" smtClean="0"/>
              <a:t>&lt;figure&gt; </a:t>
            </a:r>
            <a:r>
              <a:rPr lang="en-US" dirty="0" smtClean="0"/>
              <a:t>element was used to indicate important information whose location on the page is somewhat unimportant, the </a:t>
            </a:r>
            <a:r>
              <a:rPr lang="en-US" b="1" dirty="0" smtClean="0"/>
              <a:t>&lt;aside&gt; </a:t>
            </a:r>
            <a:r>
              <a:rPr lang="en-US" dirty="0" smtClean="0"/>
              <a:t>element “represents a section of a page that consists of content that is tangentially related to the content around the aside element.”</a:t>
            </a:r>
          </a:p>
          <a:p>
            <a:r>
              <a:rPr lang="en-US" dirty="0" smtClean="0"/>
              <a:t>The </a:t>
            </a:r>
            <a:r>
              <a:rPr lang="en-US" b="1" dirty="0" smtClean="0"/>
              <a:t>&lt;aside&gt; </a:t>
            </a:r>
            <a:r>
              <a:rPr lang="en-US" dirty="0" smtClean="0"/>
              <a:t>element could thus be used for sidebars, pull quotes, groups of advertising images, or any other grouping of non-essential elements.</a:t>
            </a:r>
          </a:p>
        </p:txBody>
      </p:sp>
      <p:sp>
        <p:nvSpPr>
          <p:cNvPr id="5" name="Content Placeholder 4"/>
          <p:cNvSpPr>
            <a:spLocks noGrp="1"/>
          </p:cNvSpPr>
          <p:nvPr>
            <p:ph sz="quarter" idx="13"/>
          </p:nvPr>
        </p:nvSpPr>
        <p:spPr/>
        <p:txBody>
          <a:bodyPr>
            <a:normAutofit lnSpcReduction="10000"/>
          </a:bodyPr>
          <a:lstStyle/>
          <a:p>
            <a:r>
              <a:rPr lang="en-US" dirty="0" smtClean="0"/>
              <a:t>&lt;aside&gt;</a:t>
            </a:r>
            <a:endParaRPr lang="en-US" dirty="0"/>
          </a:p>
        </p:txBody>
      </p:sp>
      <p:pic>
        <p:nvPicPr>
          <p:cNvPr id="6" name="Picture 29"/>
          <p:cNvPicPr>
            <a:picLocks noChangeAspect="1" noChangeArrowheads="1"/>
          </p:cNvPicPr>
          <p:nvPr/>
        </p:nvPicPr>
        <p:blipFill>
          <a:blip r:embed="rId2" cstate="print"/>
          <a:srcRect/>
          <a:stretch>
            <a:fillRect/>
          </a:stretch>
        </p:blipFill>
        <p:spPr bwMode="auto">
          <a:xfrm>
            <a:off x="533400" y="381000"/>
            <a:ext cx="190500" cy="228600"/>
          </a:xfrm>
          <a:prstGeom prst="rect">
            <a:avLst/>
          </a:prstGeom>
          <a:noFill/>
          <a:ln w="9525">
            <a:miter lim="800000"/>
            <a:headEnd/>
            <a:tailEnd/>
          </a:ln>
          <a:effectLst/>
        </p:spPr>
      </p:pic>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What You’ve Learned</a:t>
            </a:r>
            <a:endParaRPr lang="en-US" dirty="0"/>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600200" y="1076980"/>
            <a:ext cx="2971800" cy="954107"/>
          </a:xfrm>
          <a:prstGeom prst="rect">
            <a:avLst/>
          </a:prstGeom>
          <a:noFill/>
        </p:spPr>
        <p:txBody>
          <a:bodyPr wrap="square" rtlCol="0">
            <a:spAutoFit/>
          </a:bodyPr>
          <a:lstStyle/>
          <a:p>
            <a:r>
              <a:rPr lang="en-US" sz="2800" dirty="0" smtClean="0">
                <a:solidFill>
                  <a:schemeClr val="bg2"/>
                </a:solidFill>
                <a:latin typeface="Rockwell Condensed" pitchFamily="18" charset="0"/>
              </a:rPr>
              <a:t>HTML </a:t>
            </a:r>
            <a:r>
              <a:rPr lang="en-US" sz="2800" dirty="0" smtClean="0">
                <a:solidFill>
                  <a:schemeClr val="accent5"/>
                </a:solidFill>
                <a:latin typeface="Rockwell Condensed" pitchFamily="18" charset="0"/>
              </a:rPr>
              <a:t>Defined </a:t>
            </a:r>
            <a:r>
              <a:rPr lang="en-US" sz="2800" dirty="0" smtClean="0">
                <a:solidFill>
                  <a:schemeClr val="bg2"/>
                </a:solidFill>
                <a:latin typeface="Rockwell Condensed" pitchFamily="18" charset="0"/>
              </a:rPr>
              <a:t>and its </a:t>
            </a:r>
            <a:r>
              <a:rPr lang="en-US" sz="2800" dirty="0" smtClean="0">
                <a:solidFill>
                  <a:schemeClr val="accent5"/>
                </a:solidFill>
                <a:latin typeface="Rockwell Condensed" pitchFamily="18" charset="0"/>
              </a:rPr>
              <a:t>History</a:t>
            </a:r>
            <a:endParaRPr lang="en-US" sz="2800" dirty="0">
              <a:solidFill>
                <a:schemeClr val="accent5"/>
              </a:solidFill>
              <a:latin typeface="Rockwell Condensed" pitchFamily="18" charset="0"/>
            </a:endParaRP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smtClean="0">
                <a:solidFill>
                  <a:schemeClr val="bg2"/>
                </a:solidFill>
                <a:latin typeface="Rockwell Condensed" pitchFamily="18" charset="0"/>
              </a:rPr>
              <a:t>HTML </a:t>
            </a:r>
            <a:r>
              <a:rPr lang="en-US" sz="2800" dirty="0" smtClean="0">
                <a:solidFill>
                  <a:schemeClr val="accent5"/>
                </a:solidFill>
                <a:latin typeface="Rockwell Condensed" pitchFamily="18" charset="0"/>
              </a:rPr>
              <a:t>Syntax</a:t>
            </a:r>
            <a:endParaRPr lang="en-US" sz="2800" dirty="0">
              <a:solidFill>
                <a:schemeClr val="accent5"/>
              </a:solidFill>
              <a:latin typeface="Rockwell Condensed" pitchFamily="18" charset="0"/>
            </a:endParaRP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12556" y="2524780"/>
            <a:ext cx="2730844"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Semantic </a:t>
            </a:r>
            <a:r>
              <a:rPr lang="en-US" sz="2800" dirty="0" smtClean="0">
                <a:solidFill>
                  <a:schemeClr val="bg2"/>
                </a:solidFill>
                <a:latin typeface="Rockwell Condensed" pitchFamily="18" charset="0"/>
              </a:rPr>
              <a:t>Markup</a:t>
            </a:r>
            <a:endParaRPr lang="en-US" sz="2800" dirty="0">
              <a:solidFill>
                <a:schemeClr val="tx2"/>
              </a:solidFill>
              <a:latin typeface="Rockwell Condensed" pitchFamily="18" charset="0"/>
            </a:endParaRP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Structure </a:t>
            </a:r>
            <a:r>
              <a:rPr lang="en-US" sz="2800" dirty="0" smtClean="0">
                <a:solidFill>
                  <a:schemeClr val="bg2"/>
                </a:solidFill>
                <a:latin typeface="Rockwell Condensed" pitchFamily="18" charset="0"/>
              </a:rPr>
              <a:t>of HTML</a:t>
            </a:r>
            <a:endParaRPr lang="en-US" sz="2800" dirty="0">
              <a:solidFill>
                <a:schemeClr val="tx2"/>
              </a:solidFill>
              <a:latin typeface="Rockwell Condensed" pitchFamily="18" charset="0"/>
            </a:endParaRP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04319" y="3972580"/>
            <a:ext cx="2891481" cy="523220"/>
          </a:xfrm>
          <a:prstGeom prst="rect">
            <a:avLst/>
          </a:prstGeom>
          <a:noFill/>
        </p:spPr>
        <p:txBody>
          <a:bodyPr wrap="square" rtlCol="0">
            <a:spAutoFit/>
          </a:bodyPr>
          <a:lstStyle/>
          <a:p>
            <a:r>
              <a:rPr lang="en-US" sz="2800" dirty="0" smtClean="0">
                <a:solidFill>
                  <a:schemeClr val="bg1"/>
                </a:solidFill>
                <a:latin typeface="Rockwell Condensed" pitchFamily="18" charset="0"/>
              </a:rPr>
              <a:t>Quick Tour </a:t>
            </a:r>
            <a:r>
              <a:rPr lang="en-US" sz="2800" dirty="0" smtClean="0">
                <a:solidFill>
                  <a:schemeClr val="bg2"/>
                </a:solidFill>
                <a:latin typeface="Rockwell Condensed" pitchFamily="18" charset="0"/>
              </a:rPr>
              <a:t>of </a:t>
            </a:r>
            <a:r>
              <a:rPr lang="en-US" sz="2800" dirty="0" smtClean="0">
                <a:solidFill>
                  <a:schemeClr val="accent5"/>
                </a:solidFill>
                <a:latin typeface="Rockwell Condensed" pitchFamily="18" charset="0"/>
              </a:rPr>
              <a:t>HTML</a:t>
            </a:r>
            <a:endParaRPr lang="en-US" sz="2800" dirty="0">
              <a:solidFill>
                <a:schemeClr val="accent5"/>
              </a:solidFill>
              <a:latin typeface="Rockwell Condensed" pitchFamily="18" charset="0"/>
            </a:endParaRP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954107"/>
          </a:xfrm>
          <a:prstGeom prst="rect">
            <a:avLst/>
          </a:prstGeom>
          <a:noFill/>
        </p:spPr>
        <p:txBody>
          <a:bodyPr wrap="square" rtlCol="0">
            <a:spAutoFit/>
          </a:bodyPr>
          <a:lstStyle/>
          <a:p>
            <a:r>
              <a:rPr lang="en-US" sz="2800" dirty="0" smtClean="0">
                <a:solidFill>
                  <a:schemeClr val="bg2"/>
                </a:solidFill>
                <a:latin typeface="Rockwell Condensed" pitchFamily="18" charset="0"/>
              </a:rPr>
              <a:t>HTML </a:t>
            </a:r>
          </a:p>
          <a:p>
            <a:r>
              <a:rPr lang="en-US" sz="2800" dirty="0" smtClean="0">
                <a:solidFill>
                  <a:schemeClr val="accent5"/>
                </a:solidFill>
                <a:latin typeface="Rockwell Condensed" pitchFamily="18" charset="0"/>
              </a:rPr>
              <a:t>Semantic Elements</a:t>
            </a:r>
            <a:endParaRPr lang="en-US" sz="2800" dirty="0">
              <a:solidFill>
                <a:schemeClr val="accent5"/>
              </a:solidFill>
              <a:latin typeface="Rockwell Condensed" pitchFamily="18" charset="0"/>
            </a:endParaRP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1</a:t>
            </a:r>
            <a:endParaRPr lang="en-US" sz="7200" dirty="0">
              <a:solidFill>
                <a:schemeClr val="bg1"/>
              </a:solidFill>
              <a:latin typeface="Rockwell Extra Bold" pitchFamily="18" charset="0"/>
            </a:endParaRP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2</a:t>
            </a:r>
            <a:endParaRPr lang="en-US" sz="7200" dirty="0">
              <a:solidFill>
                <a:schemeClr val="bg1"/>
              </a:solidFill>
              <a:latin typeface="Rockwell Extra Bold" pitchFamily="18" charset="0"/>
            </a:endParaRP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3</a:t>
            </a:r>
            <a:endParaRPr lang="en-US" sz="7200" dirty="0">
              <a:solidFill>
                <a:schemeClr val="bg1"/>
              </a:solidFill>
              <a:latin typeface="Rockwell Extra Bold" pitchFamily="18" charset="0"/>
            </a:endParaRP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4</a:t>
            </a:r>
            <a:endParaRPr lang="en-US" sz="7200" dirty="0">
              <a:solidFill>
                <a:schemeClr val="bg1"/>
              </a:solidFill>
              <a:latin typeface="Rockwell Extra Bold" pitchFamily="18" charset="0"/>
            </a:endParaRP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5</a:t>
            </a:r>
            <a:endParaRPr lang="en-US" sz="7200" dirty="0">
              <a:solidFill>
                <a:schemeClr val="bg1"/>
              </a:solidFill>
              <a:latin typeface="Rockwell Extra Bold" pitchFamily="18" charset="0"/>
            </a:endParaRP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6</a:t>
            </a:r>
            <a:endParaRPr lang="en-US" sz="7200" dirty="0">
              <a:solidFill>
                <a:schemeClr val="bg1"/>
              </a:solidFill>
              <a:latin typeface="Rockwell Extra Bold" pitchFamily="18" charset="0"/>
            </a:endParaRPr>
          </a:p>
        </p:txBody>
      </p:sp>
    </p:spTree>
    <p:extLst>
      <p:ext uri="{BB962C8B-B14F-4D97-AF65-F5344CB8AC3E}">
        <p14:creationId xmlns:p14="http://schemas.microsoft.com/office/powerpoint/2010/main" val="33815401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the </a:t>
            </a:r>
            <a:r>
              <a:rPr lang="en-US" dirty="0" smtClean="0">
                <a:solidFill>
                  <a:schemeClr val="accent1"/>
                </a:solidFill>
              </a:rPr>
              <a:t>W3C</a:t>
            </a:r>
            <a:r>
              <a:rPr lang="en-US" dirty="0" smtClean="0"/>
              <a:t>?</a:t>
            </a:r>
            <a:endParaRPr lang="en-US" dirty="0"/>
          </a:p>
        </p:txBody>
      </p:sp>
      <p:sp>
        <p:nvSpPr>
          <p:cNvPr id="4" name="Content Placeholder 3"/>
          <p:cNvSpPr>
            <a:spLocks noGrp="1"/>
          </p:cNvSpPr>
          <p:nvPr>
            <p:ph idx="1"/>
          </p:nvPr>
        </p:nvSpPr>
        <p:spPr/>
        <p:txBody>
          <a:bodyPr>
            <a:normAutofit/>
          </a:bodyPr>
          <a:lstStyle/>
          <a:p>
            <a:r>
              <a:rPr lang="en-US" dirty="0" smtClean="0"/>
              <a:t>The W3C is the main standards organization for the World Wide Web. </a:t>
            </a:r>
          </a:p>
          <a:p>
            <a:r>
              <a:rPr lang="en-US" dirty="0" smtClean="0"/>
              <a:t>To promotes compatibility the W3C produces </a:t>
            </a:r>
            <a:r>
              <a:rPr lang="en-US" b="1" dirty="0" smtClean="0">
                <a:solidFill>
                  <a:schemeClr val="accent1"/>
                </a:solidFill>
              </a:rPr>
              <a:t>recommendations</a:t>
            </a:r>
            <a:r>
              <a:rPr lang="en-US" dirty="0" smtClean="0"/>
              <a:t> (also called </a:t>
            </a:r>
            <a:r>
              <a:rPr lang="en-US" b="1" dirty="0" smtClean="0">
                <a:solidFill>
                  <a:schemeClr val="accent1"/>
                </a:solidFill>
              </a:rPr>
              <a:t>specifications</a:t>
            </a:r>
            <a:r>
              <a:rPr lang="en-US" dirty="0" smtClean="0"/>
              <a:t>). </a:t>
            </a:r>
          </a:p>
          <a:p>
            <a:r>
              <a:rPr lang="en-US" dirty="0" smtClean="0"/>
              <a:t>In 1998, the W3C turned its attention to a new specification called </a:t>
            </a:r>
            <a:r>
              <a:rPr lang="en-US" dirty="0" smtClean="0">
                <a:solidFill>
                  <a:schemeClr val="accent1"/>
                </a:solidFill>
              </a:rPr>
              <a:t>XHTML 1.0</a:t>
            </a:r>
            <a:r>
              <a:rPr lang="en-US" dirty="0" smtClean="0"/>
              <a:t>, which was a version of HTML that used stricter XML (Extensible Markup Language) syntax rules.</a:t>
            </a:r>
          </a:p>
          <a:p>
            <a:endParaRPr lang="en-US" dirty="0" smtClean="0"/>
          </a:p>
        </p:txBody>
      </p:sp>
      <p:sp>
        <p:nvSpPr>
          <p:cNvPr id="5" name="Content Placeholder 4"/>
          <p:cNvSpPr>
            <a:spLocks noGrp="1"/>
          </p:cNvSpPr>
          <p:nvPr>
            <p:ph sz="quarter" idx="13"/>
          </p:nvPr>
        </p:nvSpPr>
        <p:spPr/>
        <p:txBody>
          <a:bodyPr>
            <a:normAutofit lnSpcReduction="10000"/>
          </a:bodyPr>
          <a:lstStyle/>
          <a:p>
            <a:r>
              <a:rPr lang="en-US" dirty="0" smtClean="0"/>
              <a:t>Standards</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XHTML</a:t>
            </a:r>
            <a:endParaRPr lang="en-US" dirty="0"/>
          </a:p>
        </p:txBody>
      </p:sp>
      <p:sp>
        <p:nvSpPr>
          <p:cNvPr id="3" name="Content Placeholder 2"/>
          <p:cNvSpPr>
            <a:spLocks noGrp="1"/>
          </p:cNvSpPr>
          <p:nvPr>
            <p:ph idx="1"/>
          </p:nvPr>
        </p:nvSpPr>
        <p:spPr/>
        <p:txBody>
          <a:bodyPr/>
          <a:lstStyle/>
          <a:p>
            <a:r>
              <a:rPr lang="en-US" dirty="0" smtClean="0"/>
              <a:t>The goal of XHTML with its strict rules was to make page rendering more predictable by forcing web authors to create web pages without syntax errors.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Partying like it’s 1999</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Presentation">
  <a:themeElements>
    <a:clrScheme name="Book Palette">
      <a:dk1>
        <a:srgbClr val="404040"/>
      </a:dk1>
      <a:lt1>
        <a:srgbClr val="F3F3E7"/>
      </a:lt1>
      <a:dk2>
        <a:srgbClr val="467082"/>
      </a:dk2>
      <a:lt2>
        <a:srgbClr val="FFFFFF"/>
      </a:lt2>
      <a:accent1>
        <a:srgbClr val="009FDA"/>
      </a:accent1>
      <a:accent2>
        <a:srgbClr val="CE2933"/>
      </a:accent2>
      <a:accent3>
        <a:srgbClr val="E6B120"/>
      </a:accent3>
      <a:accent4>
        <a:srgbClr val="467082"/>
      </a:accent4>
      <a:accent5>
        <a:srgbClr val="F3703A"/>
      </a:accent5>
      <a:accent6>
        <a:srgbClr val="00A651"/>
      </a:accent6>
      <a:hlink>
        <a:srgbClr val="7F7F7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Chapter01-PresentationDistilled</Template>
  <TotalTime>878</TotalTime>
  <Words>4102</Words>
  <Application>Microsoft Office PowerPoint</Application>
  <PresentationFormat>On-screen Show (4:3)</PresentationFormat>
  <Paragraphs>396</Paragraphs>
  <Slides>78</Slides>
  <Notes>1</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78</vt:i4>
      </vt:variant>
    </vt:vector>
  </HeadingPairs>
  <TitlesOfParts>
    <vt:vector size="89" baseType="lpstr">
      <vt:lpstr>Arial</vt:lpstr>
      <vt:lpstr>Calibri</vt:lpstr>
      <vt:lpstr>Consolas</vt:lpstr>
      <vt:lpstr>Constantia</vt:lpstr>
      <vt:lpstr>Rockwell</vt:lpstr>
      <vt:lpstr>Rockwell Condensed</vt:lpstr>
      <vt:lpstr>Rockwell Extra Bold</vt:lpstr>
      <vt:lpstr>Times New Roman</vt:lpstr>
      <vt:lpstr>Wingdings</vt:lpstr>
      <vt:lpstr>Presentation</vt:lpstr>
      <vt:lpstr>Visio</vt:lpstr>
      <vt:lpstr>HTML 1: Overview</vt:lpstr>
      <vt:lpstr>Objectives</vt:lpstr>
      <vt:lpstr>HTML defined + its history</vt:lpstr>
      <vt:lpstr>Brief History of HTML</vt:lpstr>
      <vt:lpstr>HTML Syntax</vt:lpstr>
      <vt:lpstr>Sample ad hoc markup</vt:lpstr>
      <vt:lpstr>Markup</vt:lpstr>
      <vt:lpstr>What is the W3C?</vt:lpstr>
      <vt:lpstr>XHTML</vt:lpstr>
      <vt:lpstr>XHTML</vt:lpstr>
      <vt:lpstr>XHTML</vt:lpstr>
      <vt:lpstr>Standards Movement</vt:lpstr>
      <vt:lpstr>Validators</vt:lpstr>
      <vt:lpstr>XHTML 2.0 and WHATWG</vt:lpstr>
      <vt:lpstr>HTML5</vt:lpstr>
      <vt:lpstr>HTML5</vt:lpstr>
      <vt:lpstr>HTML5</vt:lpstr>
      <vt:lpstr>HTML SYNTAX</vt:lpstr>
      <vt:lpstr>Elements and Attributes</vt:lpstr>
      <vt:lpstr>What HTML lets you do</vt:lpstr>
      <vt:lpstr>Elements and Attributes</vt:lpstr>
      <vt:lpstr>Nesting HTML elements</vt:lpstr>
      <vt:lpstr>Hierarchy of elements</vt:lpstr>
      <vt:lpstr>Nesting HTML elements</vt:lpstr>
      <vt:lpstr>SEMANTIC MARKUP</vt:lpstr>
      <vt:lpstr>Semantic Markup</vt:lpstr>
      <vt:lpstr>Semantic Markup</vt:lpstr>
      <vt:lpstr>Structure</vt:lpstr>
      <vt:lpstr>Semantic Markup</vt:lpstr>
      <vt:lpstr>STRUCTURE OF HTML</vt:lpstr>
      <vt:lpstr>Simplest HTML document</vt:lpstr>
      <vt:lpstr>A more complete document</vt:lpstr>
      <vt:lpstr>DOCTYPE</vt:lpstr>
      <vt:lpstr>HTML, Head, and Body</vt:lpstr>
      <vt:lpstr>Head and Body</vt:lpstr>
      <vt:lpstr>Inside the head</vt:lpstr>
      <vt:lpstr>Inside the head</vt:lpstr>
      <vt:lpstr>QUICK TOUR OF HTML</vt:lpstr>
      <vt:lpstr>Why a quick tour?</vt:lpstr>
      <vt:lpstr>Sample Document</vt:lpstr>
      <vt:lpstr>Headings</vt:lpstr>
      <vt:lpstr>Headings</vt:lpstr>
      <vt:lpstr>Paragraphs</vt:lpstr>
      <vt:lpstr>Divisions</vt:lpstr>
      <vt:lpstr>Using div elements</vt:lpstr>
      <vt:lpstr>Links</vt:lpstr>
      <vt:lpstr>Types of Links</vt:lpstr>
      <vt:lpstr>Different link destinations</vt:lpstr>
      <vt:lpstr>Link Text</vt:lpstr>
      <vt:lpstr>URL Absolute Referencing</vt:lpstr>
      <vt:lpstr>URL Relative Referencing</vt:lpstr>
      <vt:lpstr>URL Relative Referencing</vt:lpstr>
      <vt:lpstr>Pathnames</vt:lpstr>
      <vt:lpstr>URL Relative Referencing</vt:lpstr>
      <vt:lpstr>URL Relative Referencing</vt:lpstr>
      <vt:lpstr>Inline Text Elements</vt:lpstr>
      <vt:lpstr>Images</vt:lpstr>
      <vt:lpstr>Images</vt:lpstr>
      <vt:lpstr>Lists</vt:lpstr>
      <vt:lpstr>Lists</vt:lpstr>
      <vt:lpstr>Character Entities</vt:lpstr>
      <vt:lpstr>HTML SEMANTIC ELEMENTS</vt:lpstr>
      <vt:lpstr>HTML5 Semantic Elements</vt:lpstr>
      <vt:lpstr>XHTML    versus    HTML5</vt:lpstr>
      <vt:lpstr>Header and Footer</vt:lpstr>
      <vt:lpstr>Header and Footer</vt:lpstr>
      <vt:lpstr>Header and Footer</vt:lpstr>
      <vt:lpstr>Heading Groups</vt:lpstr>
      <vt:lpstr>Navigation</vt:lpstr>
      <vt:lpstr>Navigation</vt:lpstr>
      <vt:lpstr>Articles and Sections</vt:lpstr>
      <vt:lpstr>Articles and Sections</vt:lpstr>
      <vt:lpstr>Sections versus Divs</vt:lpstr>
      <vt:lpstr>Figure and Figure Captions</vt:lpstr>
      <vt:lpstr>Figure and Figure Captions</vt:lpstr>
      <vt:lpstr>Figure and Figure Captions</vt:lpstr>
      <vt:lpstr>Aside</vt:lpstr>
      <vt:lpstr>What You’ve Learned</vt:lpstr>
    </vt:vector>
  </TitlesOfParts>
  <Company>Mount Royal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Randy Connolly</dc:creator>
  <cp:lastModifiedBy>yang</cp:lastModifiedBy>
  <cp:revision>107</cp:revision>
  <dcterms:created xsi:type="dcterms:W3CDTF">2012-11-14T17:20:48Z</dcterms:created>
  <dcterms:modified xsi:type="dcterms:W3CDTF">2016-05-03T15:52:48Z</dcterms:modified>
</cp:coreProperties>
</file>

<file path=docProps/thumbnail.jpeg>
</file>